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6"/>
  </p:notesMasterIdLst>
  <p:handoutMasterIdLst>
    <p:handoutMasterId r:id="rId37"/>
  </p:handoutMasterIdLst>
  <p:sldIdLst>
    <p:sldId id="256" r:id="rId2"/>
    <p:sldId id="259" r:id="rId3"/>
    <p:sldId id="307" r:id="rId4"/>
    <p:sldId id="309" r:id="rId5"/>
    <p:sldId id="308" r:id="rId6"/>
    <p:sldId id="298" r:id="rId7"/>
    <p:sldId id="257" r:id="rId8"/>
    <p:sldId id="310" r:id="rId9"/>
    <p:sldId id="311" r:id="rId10"/>
    <p:sldId id="313" r:id="rId11"/>
    <p:sldId id="299" r:id="rId12"/>
    <p:sldId id="296" r:id="rId13"/>
    <p:sldId id="297" r:id="rId14"/>
    <p:sldId id="302" r:id="rId15"/>
    <p:sldId id="304" r:id="rId16"/>
    <p:sldId id="314" r:id="rId17"/>
    <p:sldId id="279" r:id="rId18"/>
    <p:sldId id="315" r:id="rId19"/>
    <p:sldId id="300" r:id="rId20"/>
    <p:sldId id="316" r:id="rId21"/>
    <p:sldId id="317" r:id="rId22"/>
    <p:sldId id="305" r:id="rId23"/>
    <p:sldId id="318" r:id="rId24"/>
    <p:sldId id="319" r:id="rId25"/>
    <p:sldId id="320" r:id="rId26"/>
    <p:sldId id="321" r:id="rId27"/>
    <p:sldId id="322" r:id="rId28"/>
    <p:sldId id="323" r:id="rId29"/>
    <p:sldId id="325" r:id="rId30"/>
    <p:sldId id="326" r:id="rId31"/>
    <p:sldId id="327" r:id="rId32"/>
    <p:sldId id="301" r:id="rId33"/>
    <p:sldId id="303" r:id="rId34"/>
    <p:sldId id="278" r:id="rId35"/>
  </p:sldIdLst>
  <p:sldSz cx="9144000" cy="5143500" type="screen16x9"/>
  <p:notesSz cx="6858000" cy="9144000"/>
  <p:embeddedFontLst>
    <p:embeddedFont>
      <p:font typeface="宋体" panose="02010600030101010101" pitchFamily="2" charset="-122"/>
      <p:regular r:id="rId38"/>
    </p:embeddedFont>
    <p:embeddedFont>
      <p:font typeface="Arvo" panose="02020500000000000000" charset="0"/>
      <p:regular r:id="rId39"/>
      <p:bold r:id="rId40"/>
      <p:italic r:id="rId41"/>
      <p:boldItalic r:id="rId42"/>
    </p:embeddedFont>
    <p:embeddedFont>
      <p:font typeface="Cambria Math" panose="02040503050406030204" pitchFamily="18" charset="0"/>
      <p:regular r:id="rId43"/>
    </p:embeddedFont>
    <p:embeddedFont>
      <p:font typeface="Franklin Gothic Book" panose="020B0503020102020204" pitchFamily="34" charset="0"/>
      <p:regular r:id="rId44"/>
      <p:italic r:id="rId45"/>
    </p:embeddedFont>
    <p:embeddedFont>
      <p:font typeface="Roboto Condensed" panose="02020500000000000000" charset="0"/>
      <p:regular r:id="rId46"/>
      <p:bold r:id="rId47"/>
      <p:italic r:id="rId48"/>
      <p:boldItalic r:id="rId49"/>
    </p:embeddedFont>
    <p:embeddedFont>
      <p:font typeface="Roboto Condensed Light" panose="02020500000000000000" charset="0"/>
      <p:regular r:id="rId50"/>
      <p:bold r:id="rId51"/>
      <p:italic r:id="rId52"/>
      <p:boldItalic r:id="rId53"/>
    </p:embeddedFont>
    <p:embeddedFont>
      <p:font typeface="微軟正黑體" panose="020B0604030504040204" pitchFamily="34" charset="-12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67685" autoAdjust="0"/>
  </p:normalViewPr>
  <p:slideViewPr>
    <p:cSldViewPr snapToGrid="0">
      <p:cViewPr>
        <p:scale>
          <a:sx n="80" d="100"/>
          <a:sy n="80" d="100"/>
        </p:scale>
        <p:origin x="66"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2022年10月13日星期四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我們假設用戶在與系統反復交互後，最終會獲得穩定的整體信任值。我們將這個最終的、穩定的信任值表示為 </a:t>
            </a:r>
            <a:r>
              <a:rPr lang="en-US" altLang="zh-TW" dirty="0"/>
              <a:t>Trust (∞)</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467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除了探測器發出警報外，參與者還可以選擇親自檢查圖像。他們一次只能訪問兩個顯示器中的一個</a:t>
            </a:r>
            <a:r>
              <a:rPr lang="en-US" altLang="zh-TW" dirty="0"/>
              <a:t>——</a:t>
            </a:r>
            <a:r>
              <a:rPr lang="zh-TW" altLang="en-US" dirty="0"/>
              <a:t>跟踪或檢測</a:t>
            </a:r>
            <a:r>
              <a:rPr lang="en-US" altLang="zh-TW" dirty="0"/>
              <a:t>——</a:t>
            </a:r>
            <a:r>
              <a:rPr lang="zh-TW" altLang="en-US" dirty="0"/>
              <a:t>並且可以</a:t>
            </a:r>
            <a:r>
              <a:rPr lang="zh-TW" altLang="en-US" dirty="0">
                <a:highlight>
                  <a:srgbClr val="FFFF00"/>
                </a:highlight>
              </a:rPr>
              <a:t>使用操縱桿上的“切換”按鈕在它們之間切換。</a:t>
            </a:r>
            <a:r>
              <a:rPr lang="zh-TW" altLang="en-US" dirty="0"/>
              <a:t>參與者可以在整個試驗過程中使用操縱桿執行跟踪任務，即使他們一次只能訪問一個顯示器。在實驗過程中，參與者對這種雙重任務的軍事偵察任務進行了 </a:t>
            </a:r>
            <a:r>
              <a:rPr lang="en-US" altLang="zh-TW" dirty="0"/>
              <a:t>100 </a:t>
            </a:r>
            <a:r>
              <a:rPr lang="zh-TW" altLang="en-US" dirty="0"/>
              <a:t>次試驗。每個試驗在跟踪顯示器上啟動並持續 </a:t>
            </a:r>
            <a:r>
              <a:rPr lang="en-US" altLang="zh-TW" dirty="0"/>
              <a:t>10 </a:t>
            </a:r>
            <a:r>
              <a:rPr lang="zh-TW" altLang="en-US" dirty="0"/>
              <a:t>秒。警報的類型和性能因參與者而異，詳見下文。</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492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兩種類型的自動威脅檢測器的質量都是通過操縱靈敏度 </a:t>
            </a:r>
            <a:r>
              <a:rPr lang="en-US" altLang="zh-TW" dirty="0"/>
              <a:t>d' </a:t>
            </a:r>
            <a:r>
              <a:rPr lang="zh-TW" altLang="en-US" dirty="0"/>
              <a:t>來建模的，靈敏度從 </a:t>
            </a:r>
            <a:r>
              <a:rPr lang="en-US" altLang="zh-TW" dirty="0"/>
              <a:t>0.5 </a:t>
            </a:r>
            <a:r>
              <a:rPr lang="zh-TW" altLang="en-US" dirty="0"/>
              <a:t>增加到 </a:t>
            </a:r>
            <a:r>
              <a:rPr lang="en-US" altLang="zh-TW" dirty="0"/>
              <a:t>3.0</a:t>
            </a:r>
            <a:r>
              <a:rPr lang="zh-TW" altLang="en-US" dirty="0"/>
              <a:t>，以呈現更高水平的自動化性能。</a:t>
            </a:r>
            <a:endParaRPr dirty="0"/>
          </a:p>
        </p:txBody>
      </p:sp>
    </p:spTree>
    <p:extLst>
      <p:ext uri="{BB962C8B-B14F-4D97-AF65-F5344CB8AC3E}">
        <p14:creationId xmlns:p14="http://schemas.microsoft.com/office/powerpoint/2010/main" val="351850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06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反應率 </a:t>
            </a:r>
            <a:r>
              <a:rPr lang="en-US" altLang="zh-TW" dirty="0"/>
              <a:t>(RR) </a:t>
            </a:r>
            <a:r>
              <a:rPr lang="zh-TW" altLang="en-US" dirty="0"/>
              <a:t>和反應時間 </a:t>
            </a:r>
            <a:r>
              <a:rPr lang="en-US" altLang="zh-TW" dirty="0"/>
              <a:t>(RT)</a:t>
            </a:r>
            <a:endParaRPr dirty="0"/>
          </a:p>
        </p:txBody>
      </p:sp>
    </p:spTree>
    <p:extLst>
      <p:ext uri="{BB962C8B-B14F-4D97-AF65-F5344CB8AC3E}">
        <p14:creationId xmlns:p14="http://schemas.microsoft.com/office/powerpoint/2010/main" val="1635268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或者從跟踪任務快速切換到檢測任務</a:t>
            </a:r>
            <a:r>
              <a:rPr lang="en-US" altLang="zh-TW" dirty="0"/>
              <a:t>.</a:t>
            </a:r>
            <a:r>
              <a:rPr lang="zh-TW" altLang="en-US" dirty="0"/>
              <a:t>此外，我們計算了依賴 </a:t>
            </a:r>
            <a:r>
              <a:rPr lang="en-US" altLang="zh-TW" dirty="0"/>
              <a:t>RT </a:t>
            </a:r>
            <a:r>
              <a:rPr lang="zh-TW" altLang="en-US" dirty="0"/>
              <a:t>和合規 </a:t>
            </a:r>
            <a:r>
              <a:rPr lang="en-US" altLang="zh-TW" dirty="0"/>
              <a:t>RT </a:t>
            </a:r>
            <a:r>
              <a:rPr lang="zh-TW" altLang="en-US" dirty="0"/>
              <a:t>之間的差異。</a:t>
            </a:r>
            <a:endParaRPr dirty="0"/>
          </a:p>
        </p:txBody>
      </p:sp>
    </p:spTree>
    <p:extLst>
      <p:ext uri="{BB962C8B-B14F-4D97-AF65-F5344CB8AC3E}">
        <p14:creationId xmlns:p14="http://schemas.microsoft.com/office/powerpoint/2010/main" val="192369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77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1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這些結果表明，用戶在時間 </a:t>
            </a:r>
            <a:r>
              <a:rPr lang="en-US" altLang="zh-TW" dirty="0"/>
              <a:t>t </a:t>
            </a:r>
            <a:r>
              <a:rPr lang="zh-TW" altLang="en-US" dirty="0"/>
              <a:t>報告的信任程度更多地受到他們與自動化的瞬時交互的影響。</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當自動化失敗發生在實驗結束時，會導致信任度暫時下降。</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6537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這一發現可以解釋先前研究中看似矛盾的發現 </a:t>
            </a:r>
            <a:r>
              <a:rPr lang="en-US" altLang="zh-TW" dirty="0"/>
              <a:t>[17,22,23]</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由於在這些研究中使用 </a:t>
            </a:r>
            <a:r>
              <a:rPr lang="en-US" altLang="zh-TW" dirty="0" err="1"/>
              <a:t>Trustend</a:t>
            </a:r>
            <a:r>
              <a:rPr lang="en-US" altLang="zh-TW" dirty="0"/>
              <a:t> </a:t>
            </a:r>
            <a:r>
              <a:rPr lang="zh-TW" altLang="en-US" dirty="0"/>
              <a:t>來量化參與者的整個自動化交互體驗，因此與在交互過程開始時發生自動化故障的情況相比，它受到的影響更為嚴重。</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lvl="0" indent="0" algn="l" rtl="0">
              <a:spcBef>
                <a:spcPts val="0"/>
              </a:spcBef>
              <a:spcAft>
                <a:spcPts val="0"/>
              </a:spcAft>
              <a:buNone/>
            </a:pPr>
            <a:r>
              <a:rPr lang="zh-TW" altLang="en-US" dirty="0"/>
              <a:t>圖 </a:t>
            </a:r>
            <a:r>
              <a:rPr lang="en-US" altLang="zh-TW" dirty="0"/>
              <a:t>3-5 </a:t>
            </a:r>
            <a:r>
              <a:rPr lang="zh-TW" altLang="en-US" dirty="0"/>
              <a:t>表明校準曲線隨兩種警報類型的自動化經驗而變化。</a:t>
            </a:r>
            <a:endParaRPr lang="en-US" altLang="zh-TW" dirty="0"/>
          </a:p>
          <a:p>
            <a:pPr marL="0" lvl="0" indent="0" algn="l" rtl="0">
              <a:spcBef>
                <a:spcPts val="0"/>
              </a:spcBef>
              <a:spcAft>
                <a:spcPts val="0"/>
              </a:spcAft>
              <a:buNone/>
            </a:pPr>
            <a:r>
              <a:rPr lang="zh-TW" altLang="en-US" dirty="0"/>
              <a:t>圖 </a:t>
            </a:r>
            <a:r>
              <a:rPr lang="en-US" altLang="zh-TW" dirty="0"/>
              <a:t>3 </a:t>
            </a:r>
            <a:r>
              <a:rPr lang="zh-TW" altLang="en-US" dirty="0"/>
              <a:t>描述了 </a:t>
            </a:r>
            <a:r>
              <a:rPr lang="en-US" altLang="zh-TW" dirty="0" err="1"/>
              <a:t>Truste</a:t>
            </a:r>
            <a:r>
              <a:rPr lang="en-US" altLang="zh-TW" dirty="0"/>
              <a:t>-reliability </a:t>
            </a:r>
            <a:r>
              <a:rPr lang="zh-TW" altLang="en-US" dirty="0"/>
              <a:t>校準曲線相對於自動化經驗（試驗次數）的斜率變化，</a:t>
            </a:r>
            <a:r>
              <a:rPr lang="en-US" altLang="zh-TW" dirty="0"/>
              <a:t>(</a:t>
            </a:r>
            <a:r>
              <a:rPr lang="zh-TW" altLang="en-US" dirty="0"/>
              <a:t>隨者經驗越多，受測者可以更好的校準信任，也就是說事件次數越多可以讓他了解系統的能力</a:t>
            </a:r>
            <a:r>
              <a:rPr lang="en-US" altLang="zh-TW" dirty="0"/>
              <a:t>)</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可信度校準曲線的斜率 </a:t>
            </a:r>
            <a:r>
              <a:rPr lang="en-US" altLang="zh-TW" dirty="0"/>
              <a:t>SLOPE OF Trust-reliability calibration curve</a:t>
            </a:r>
            <a:endParaRPr dirty="0"/>
          </a:p>
        </p:txBody>
      </p:sp>
    </p:spTree>
    <p:extLst>
      <p:ext uri="{BB962C8B-B14F-4D97-AF65-F5344CB8AC3E}">
        <p14:creationId xmlns:p14="http://schemas.microsoft.com/office/powerpoint/2010/main" val="3842867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圖 </a:t>
            </a:r>
            <a:r>
              <a:rPr lang="en-US" altLang="zh-TW" dirty="0"/>
              <a:t>3-5 </a:t>
            </a:r>
            <a:r>
              <a:rPr lang="zh-TW" altLang="en-US" dirty="0"/>
              <a:t>表明</a:t>
            </a:r>
            <a:r>
              <a:rPr lang="zh-TW" altLang="en-US" dirty="0">
                <a:highlight>
                  <a:srgbClr val="FFFF00"/>
                </a:highlight>
              </a:rPr>
              <a:t>校準曲線隨兩種警報類型的自動化經驗而變化。此外，對於這兩種警報類型，隨著操作人員對威脅檢測器的經驗越來越多，校準曲線變得更加陡峭。</a:t>
            </a:r>
            <a:r>
              <a:rPr lang="zh-TW" altLang="en-US" dirty="0"/>
              <a:t>此外，似然警報曲線的斜率比二元警報曲線的斜率增加得更快。</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01707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在先前的文獻中，信賴被定義為當自動化指示沒有信號（沒有威脅）時人類操作員的認知狀態；當自動化指示信號（威脅）時，合規性代表人類操作員的認知狀態</a:t>
            </a:r>
            <a:r>
              <a:rPr lang="en-US" altLang="zh-TW" dirty="0"/>
              <a:t>[29]</a:t>
            </a:r>
            <a:r>
              <a:rPr lang="zh-TW" altLang="en-US" dirty="0"/>
              <a:t>。</a:t>
            </a:r>
            <a:endParaRPr lang="en-US" altLang="zh-TW" dirty="0"/>
          </a:p>
          <a:p>
            <a:pPr marL="0" lvl="0" indent="0" algn="l" rtl="0">
              <a:spcBef>
                <a:spcPts val="0"/>
              </a:spcBef>
              <a:spcAft>
                <a:spcPts val="0"/>
              </a:spcAft>
              <a:buNone/>
            </a:pPr>
            <a:r>
              <a:rPr lang="en-US" dirty="0"/>
              <a:t>unit step input</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該模型受到動力系統理論的啟發，該理論以前曾用於建模認知過程，例如遺忘曲線 </a:t>
            </a:r>
            <a:r>
              <a:rPr lang="en-US" altLang="zh-TW" dirty="0"/>
              <a:t>[30]</a:t>
            </a:r>
            <a:r>
              <a:rPr lang="zh-TW" altLang="en-US" dirty="0"/>
              <a:t>。</a:t>
            </a:r>
            <a:endParaRPr dirty="0"/>
          </a:p>
        </p:txBody>
      </p:sp>
    </p:spTree>
    <p:extLst>
      <p:ext uri="{BB962C8B-B14F-4D97-AF65-F5344CB8AC3E}">
        <p14:creationId xmlns:p14="http://schemas.microsoft.com/office/powerpoint/2010/main" val="4149147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在使用二元警報時，參與者的信任度隨著與所有三個自動化可靠性級別的自動化的重複交互而增加，而在使用似然警報時，隨著時間的推移，信任度下降，可靠性分別為 </a:t>
            </a:r>
            <a:r>
              <a:rPr lang="en-US" altLang="zh-TW" dirty="0"/>
              <a:t>70% </a:t>
            </a:r>
            <a:r>
              <a:rPr lang="zh-TW" altLang="en-US" dirty="0"/>
              <a:t>和 </a:t>
            </a:r>
            <a:r>
              <a:rPr lang="en-US" altLang="zh-TW" dirty="0"/>
              <a:t>80%</a:t>
            </a:r>
            <a:r>
              <a:rPr lang="zh-TW" altLang="en-US" dirty="0"/>
              <a:t>，可靠性提高到 </a:t>
            </a:r>
            <a:r>
              <a:rPr lang="en-US" altLang="zh-TW" dirty="0"/>
              <a:t>90 %</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err="1"/>
              <a:t>Truste</a:t>
            </a:r>
            <a:r>
              <a:rPr lang="en-US" altLang="zh-TW" dirty="0"/>
              <a:t> </a:t>
            </a:r>
            <a:r>
              <a:rPr lang="zh-TW" altLang="en-US" dirty="0"/>
              <a:t>演化模式的這種變化可以通過運營商對自動化的初始期望與他們隨後對自動化性能的觀察之間的相互作用來解釋 </a:t>
            </a:r>
            <a:r>
              <a:rPr lang="en-US" altLang="zh-TW" dirty="0"/>
              <a:t>[9]</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當自動化被描述為“專家”系統時，人們會有更高的初始期望和信任 </a:t>
            </a:r>
            <a:r>
              <a:rPr lang="en-US" altLang="zh-TW" dirty="0"/>
              <a:t>[31, 32]</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與具有相同可靠性的二元警報相比，似然警報可能被認為更“智能”，並產生更高的初始信任。當參與者與威脅檢測器交互時，他們會調整信任以反映自動化的真實表現。</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56521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在先前的文獻中，信賴被定義為當自動化指示沒有信號（沒有威脅）時人類操作員的認知狀態；當自動化指示信號（威脅）時，合規性代表人類操作員的認知狀態</a:t>
            </a:r>
            <a:r>
              <a:rPr lang="en-US" altLang="zh-TW" dirty="0"/>
              <a:t>[29]</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5117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請注意，配對樣本 </a:t>
            </a:r>
            <a:r>
              <a:rPr lang="en-US" altLang="zh-TW" dirty="0"/>
              <a:t>t </a:t>
            </a:r>
            <a:r>
              <a:rPr lang="zh-TW" altLang="en-US" dirty="0"/>
              <a:t>檢驗比獨立樣本 </a:t>
            </a:r>
            <a:r>
              <a:rPr lang="en-US" altLang="zh-TW" dirty="0"/>
              <a:t>t </a:t>
            </a:r>
            <a:r>
              <a:rPr lang="zh-TW" altLang="en-US" dirty="0"/>
              <a:t>檢驗具有更大的統計功效。</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9299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249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在這些任務中，機器人被認為是其操作員的延伸，在提供現場存在的同時保護人類用戶免受潛在傷害 </a:t>
            </a:r>
            <a:r>
              <a:rPr lang="en-US" altLang="zh-TW" dirty="0"/>
              <a:t>[1]</a:t>
            </a:r>
            <a:r>
              <a:rPr lang="zh-TW" altLang="en-US" dirty="0"/>
              <a:t>。</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3015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由於過度信任或信任不足導致的事件已被充分記錄 </a:t>
            </a:r>
            <a:r>
              <a:rPr lang="en-US" altLang="zh-TW" sz="1100" dirty="0"/>
              <a:t>[11, 12]</a:t>
            </a:r>
            <a:r>
              <a:rPr lang="zh-TW" altLang="en-US" sz="1100" dirty="0"/>
              <a:t>。</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7212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整體信任可以通過“信任曲線下面積 </a:t>
            </a:r>
            <a:r>
              <a:rPr lang="en-US" altLang="zh-TW" dirty="0"/>
              <a:t>[17]”</a:t>
            </a:r>
            <a:r>
              <a:rPr lang="zh-TW" altLang="en-US" dirty="0"/>
              <a:t>的平均度量來更好地量化，而不是傳統的實驗後信任度量。此外，使用一階線性時不變 </a:t>
            </a:r>
            <a:r>
              <a:rPr lang="en-US" altLang="zh-TW" dirty="0"/>
              <a:t>(LTI) </a:t>
            </a:r>
            <a:r>
              <a:rPr lang="zh-TW" altLang="en-US" dirty="0"/>
              <a:t>動態系統，我們發現整體信任隨著人類操作員與自動化的反復交互而發展並最終穩定下來。</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這些研究的結果表明，人類操作員的信任校準是一個對自動化性能敏感的動態過程。</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Sanchez [22] </a:t>
            </a:r>
            <a:r>
              <a:rPr lang="zh-TW" altLang="en-US" dirty="0"/>
              <a:t>將自動化故障的分佈集中在基於計算機的模擬任務的前半部分或後半部分。</a:t>
            </a:r>
            <a:endParaRPr lang="en-US" altLang="zh-TW" dirty="0"/>
          </a:p>
          <a:p>
            <a:pPr marL="0" lvl="0" indent="0" algn="l" rtl="0">
              <a:spcBef>
                <a:spcPts val="0"/>
              </a:spcBef>
              <a:spcAft>
                <a:spcPts val="0"/>
              </a:spcAft>
              <a:buNone/>
            </a:pPr>
            <a:r>
              <a:rPr lang="zh-TW" altLang="en-US" dirty="0"/>
              <a:t>探討了機器人故障時間對機器人控制任務期間參與者信任的影響。</a:t>
            </a:r>
            <a:endParaRPr dirty="0"/>
          </a:p>
        </p:txBody>
      </p:sp>
    </p:spTree>
    <p:extLst>
      <p:ext uri="{BB962C8B-B14F-4D97-AF65-F5344CB8AC3E}">
        <p14:creationId xmlns:p14="http://schemas.microsoft.com/office/powerpoint/2010/main" val="114739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9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B09408-7163-4DAE-B0E7-560008A9559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6061B17-AD1F-4CD2-A37A-DDE9217F303A}"/>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07A19E2-36C3-484C-86B7-146738567DBB}"/>
              </a:ext>
            </a:extLst>
          </p:cNvPr>
          <p:cNvSpPr>
            <a:spLocks noGrp="1"/>
          </p:cNvSpPr>
          <p:nvPr>
            <p:ph type="dt" sz="half" idx="10"/>
          </p:nvPr>
        </p:nvSpPr>
        <p:spPr/>
        <p:txBody>
          <a:bodyPr/>
          <a:lstStyle/>
          <a:p>
            <a:fld id="{66DB76DD-9F87-49E5-AC70-7282357F252D}" type="datetimeFigureOut">
              <a:rPr lang="zh-TW" altLang="en-US" smtClean="0"/>
              <a:t>2022/10/13</a:t>
            </a:fld>
            <a:endParaRPr lang="zh-TW" altLang="en-US"/>
          </a:p>
        </p:txBody>
      </p:sp>
      <p:sp>
        <p:nvSpPr>
          <p:cNvPr id="5" name="頁尾版面配置區 4">
            <a:extLst>
              <a:ext uri="{FF2B5EF4-FFF2-40B4-BE49-F238E27FC236}">
                <a16:creationId xmlns:a16="http://schemas.microsoft.com/office/drawing/2014/main" id="{41B69CCF-ACB7-42B5-BB07-08B0D389ADF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389C50C-B836-4505-9A14-B5362C4C48A6}"/>
              </a:ext>
            </a:extLst>
          </p:cNvPr>
          <p:cNvSpPr>
            <a:spLocks noGrp="1"/>
          </p:cNvSpPr>
          <p:nvPr>
            <p:ph type="sldNum" sz="quarter" idx="12"/>
          </p:nvPr>
        </p:nvSpPr>
        <p:spPr/>
        <p:txBody>
          <a:bodyPr/>
          <a:lstStyle/>
          <a:p>
            <a:fld id="{37F7EDA6-0888-4398-AC4C-282FE581CCDF}" type="slidenum">
              <a:rPr lang="zh-TW" altLang="en-US" smtClean="0"/>
              <a:t>‹#›</a:t>
            </a:fld>
            <a:endParaRPr lang="zh-TW" altLang="en-US"/>
          </a:p>
        </p:txBody>
      </p:sp>
    </p:spTree>
    <p:extLst>
      <p:ext uri="{BB962C8B-B14F-4D97-AF65-F5344CB8AC3E}">
        <p14:creationId xmlns:p14="http://schemas.microsoft.com/office/powerpoint/2010/main" val="2972164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61917" y="1160778"/>
            <a:ext cx="7223166" cy="1481000"/>
          </a:xfrm>
          <a:prstGeom prst="rect">
            <a:avLst/>
          </a:prstGeom>
        </p:spPr>
        <p:txBody>
          <a:bodyPr spcFirstLastPara="1" wrap="square" lIns="91425" tIns="91425" rIns="91425" bIns="91425" anchor="ctr" anchorCtr="0">
            <a:noAutofit/>
          </a:bodyPr>
          <a:lstStyle/>
          <a:p>
            <a:pPr lvl="0"/>
            <a:r>
              <a:rPr lang="zh-TW" altLang="en-US" dirty="0"/>
              <a:t>評估使用著經驗和系統透明度對自動化信任的影響</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4396839" cy="523220"/>
          </a:xfrm>
          <a:prstGeom prst="rect">
            <a:avLst/>
          </a:prstGeom>
          <a:noFill/>
        </p:spPr>
        <p:txBody>
          <a:bodyPr wrap="square" rtlCol="0">
            <a:spAutoFit/>
          </a:bodyPr>
          <a:lstStyle/>
          <a:p>
            <a:r>
              <a:rPr lang="en-US" altLang="zh-TW" dirty="0">
                <a:solidFill>
                  <a:schemeClr val="bg1"/>
                </a:solidFill>
              </a:rPr>
              <a:t>Evaluating Effects of User Experience and System Transparency on Trust in Automation</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954107"/>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dirty="0"/>
              <a:t>Yang 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p>
          <a:p>
            <a:pPr>
              <a:buSzPts val="935"/>
            </a:pPr>
            <a:r>
              <a:rPr lang="en-US" altLang="zh-TW" b="1" i="1" dirty="0">
                <a:latin typeface="微軟正黑體" panose="020B0604030504040204" pitchFamily="34" charset="-120"/>
                <a:ea typeface="微軟正黑體" panose="020B0604030504040204" pitchFamily="34" charset="-120"/>
              </a:rPr>
              <a:t>        </a:t>
            </a:r>
            <a:r>
              <a:rPr lang="en-US" altLang="zh-TW" b="1" i="1" dirty="0"/>
              <a:t>IEEE International Conference on Human-Robot Interaction</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2017</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將整體信任視為一種衡量，並假設時間 </a:t>
            </a:r>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的信任是回顧性評估，則交互後信任是與整體信任有關。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如果時間 </a:t>
            </a:r>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的信任是根據瞬時交互來評估的，則“信任曲線下面積</a:t>
            </a:r>
            <a:r>
              <a:rPr lang="en-US" altLang="zh-TW" dirty="0">
                <a:latin typeface="微軟正黑體" panose="020B0604030504040204" pitchFamily="34" charset="-120"/>
                <a:ea typeface="微軟正黑體" panose="020B0604030504040204" pitchFamily="34" charset="-120"/>
              </a:rPr>
              <a:t>AUC</a:t>
            </a:r>
            <a:r>
              <a:rPr lang="zh-TW" altLang="en-US" dirty="0">
                <a:latin typeface="微軟正黑體" panose="020B0604030504040204" pitchFamily="34" charset="-120"/>
                <a:ea typeface="微軟正黑體" panose="020B0604030504040204" pitchFamily="34" charset="-120"/>
              </a:rPr>
              <a:t>”的測量將是更合適的。</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84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2372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共有 </a:t>
            </a:r>
            <a:r>
              <a:rPr lang="en-US" altLang="zh-TW" dirty="0">
                <a:latin typeface="微軟正黑體" panose="020B0604030504040204" pitchFamily="34" charset="-120"/>
                <a:ea typeface="微軟正黑體" panose="020B0604030504040204" pitchFamily="34" charset="-120"/>
              </a:rPr>
              <a:t>91 </a:t>
            </a:r>
            <a:r>
              <a:rPr lang="zh-TW" altLang="en-US" dirty="0">
                <a:latin typeface="微軟正黑體" panose="020B0604030504040204" pitchFamily="34" charset="-120"/>
                <a:ea typeface="微軟正黑體" panose="020B0604030504040204" pitchFamily="34" charset="-120"/>
              </a:rPr>
              <a:t>名參與者（平均年齡 </a:t>
            </a:r>
            <a:r>
              <a:rPr lang="en-US" altLang="zh-TW" dirty="0">
                <a:latin typeface="微軟正黑體" panose="020B0604030504040204" pitchFamily="34" charset="-120"/>
                <a:ea typeface="微軟正黑體" panose="020B0604030504040204" pitchFamily="34" charset="-120"/>
              </a:rPr>
              <a:t>= 24.3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SD = 5.0</a:t>
            </a:r>
            <a:r>
              <a:rPr lang="zh-TW" altLang="en-US" dirty="0">
                <a:latin typeface="微軟正黑體" panose="020B0604030504040204" pitchFamily="34" charset="-120"/>
                <a:ea typeface="微軟正黑體" panose="020B0604030504040204" pitchFamily="34" charset="-120"/>
              </a:rPr>
              <a:t>）參與了實驗，他們的視力正常或矯正至正常，並且沒有色盲。</a:t>
            </a:r>
            <a:endParaRPr lang="en-US" altLang="zh-TW" dirty="0">
              <a:latin typeface="微軟正黑體" panose="020B0604030504040204" pitchFamily="34" charset="-120"/>
              <a:ea typeface="微軟正黑體" panose="020B0604030504040204" pitchFamily="34" charset="-120"/>
            </a:endParaRPr>
          </a:p>
          <a:p>
            <a:endParaRPr lang="zh-TW" altLang="en-US" dirty="0">
              <a:solidFill>
                <a:srgbClr val="FF0000"/>
              </a:solidFill>
              <a:highlight>
                <a:srgbClr val="FFFF00"/>
              </a:highligh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13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 </a:t>
            </a:r>
            <a:r>
              <a:rPr lang="en-US" altLang="zh-TW" dirty="0">
                <a:latin typeface="微軟正黑體" panose="020B0604030504040204" pitchFamily="34" charset="-120"/>
                <a:ea typeface="微軟正黑體" panose="020B0604030504040204" pitchFamily="34" charset="-120"/>
              </a:rPr>
              <a:t>PEBL </a:t>
            </a:r>
            <a:r>
              <a:rPr lang="zh-TW" altLang="en-US" dirty="0">
                <a:latin typeface="微軟正黑體" panose="020B0604030504040204" pitchFamily="34" charset="-120"/>
                <a:ea typeface="微軟正黑體" panose="020B0604030504040204" pitchFamily="34" charset="-120"/>
              </a:rPr>
              <a:t>建立了一個用於模擬軍事偵察場景，場景用來執行追踪和監測任務。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參與者使用搖桿將綠色圓圈移動到位於螢幕中心的十字準心。</a:t>
            </a:r>
          </a:p>
        </p:txBody>
      </p:sp>
      <p:pic>
        <p:nvPicPr>
          <p:cNvPr id="21" name="圖片 20">
            <a:extLst>
              <a:ext uri="{FF2B5EF4-FFF2-40B4-BE49-F238E27FC236}">
                <a16:creationId xmlns:a16="http://schemas.microsoft.com/office/drawing/2014/main" id="{5BF30E80-ECD2-417F-8543-CFF7CA068DDA}"/>
              </a:ext>
            </a:extLst>
          </p:cNvPr>
          <p:cNvPicPr>
            <a:picLocks noChangeAspect="1"/>
          </p:cNvPicPr>
          <p:nvPr/>
        </p:nvPicPr>
        <p:blipFill rotWithShape="1">
          <a:blip r:embed="rId3"/>
          <a:srcRect b="48514"/>
          <a:stretch/>
        </p:blipFill>
        <p:spPr>
          <a:xfrm>
            <a:off x="1396101" y="2699947"/>
            <a:ext cx="2676537" cy="2258482"/>
          </a:xfrm>
          <a:prstGeom prst="rect">
            <a:avLst/>
          </a:prstGeom>
        </p:spPr>
      </p:pic>
      <p:pic>
        <p:nvPicPr>
          <p:cNvPr id="22" name="圖片 21">
            <a:extLst>
              <a:ext uri="{FF2B5EF4-FFF2-40B4-BE49-F238E27FC236}">
                <a16:creationId xmlns:a16="http://schemas.microsoft.com/office/drawing/2014/main" id="{A4CE05B2-7132-4ECB-828D-865C5414A92E}"/>
              </a:ext>
            </a:extLst>
          </p:cNvPr>
          <p:cNvPicPr>
            <a:picLocks noChangeAspect="1"/>
          </p:cNvPicPr>
          <p:nvPr/>
        </p:nvPicPr>
        <p:blipFill rotWithShape="1">
          <a:blip r:embed="rId3"/>
          <a:srcRect t="51486"/>
          <a:stretch/>
        </p:blipFill>
        <p:spPr>
          <a:xfrm>
            <a:off x="4560195" y="2739493"/>
            <a:ext cx="2676537" cy="2128064"/>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受測者負責需要執行追踪任務。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同時監控由四架無人機所呈現的四個位置的圖片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圖片是為了檢測威脅</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，受測者可以參考系統檢測到的警報。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受測者被要求通過盡快準確地按下操縱桿上的“報告”按鈕來回報一個或多個威脅的存在。</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457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自動威脅檢測器的根據訊號檢測理論（</a:t>
            </a:r>
            <a:r>
              <a:rPr lang="en-US" altLang="zh-TW" dirty="0">
                <a:latin typeface="微軟正黑體" panose="020B0604030504040204" pitchFamily="34" charset="-120"/>
                <a:ea typeface="微軟正黑體" panose="020B0604030504040204" pitchFamily="34" charset="-120"/>
              </a:rPr>
              <a:t>SDT</a:t>
            </a:r>
            <a:r>
              <a:rPr lang="zh-TW" altLang="en-US" dirty="0">
                <a:latin typeface="微軟正黑體" panose="020B0604030504040204" pitchFamily="34" charset="-120"/>
                <a:ea typeface="微軟正黑體" panose="020B0604030504040204" pitchFamily="34" charset="-120"/>
              </a:rPr>
              <a:t>）的架構進行配置。</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命中</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未命中</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誤警</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正棄</a:t>
            </a:r>
          </a:p>
        </p:txBody>
      </p:sp>
      <p:pic>
        <p:nvPicPr>
          <p:cNvPr id="21" name="圖片 20">
            <a:extLst>
              <a:ext uri="{FF2B5EF4-FFF2-40B4-BE49-F238E27FC236}">
                <a16:creationId xmlns:a16="http://schemas.microsoft.com/office/drawing/2014/main" id="{9164BB40-A3B1-4C6F-ACBB-AD406FCD90E7}"/>
              </a:ext>
            </a:extLst>
          </p:cNvPr>
          <p:cNvPicPr>
            <a:picLocks noChangeAspect="1"/>
          </p:cNvPicPr>
          <p:nvPr/>
        </p:nvPicPr>
        <p:blipFill>
          <a:blip r:embed="rId3"/>
          <a:stretch>
            <a:fillRect/>
          </a:stretch>
        </p:blipFill>
        <p:spPr>
          <a:xfrm>
            <a:off x="2623215" y="1973270"/>
            <a:ext cx="2970063" cy="3075823"/>
          </a:xfrm>
          <a:prstGeom prst="rect">
            <a:avLst/>
          </a:prstGeom>
        </p:spPr>
      </p:pic>
    </p:spTree>
    <p:extLst>
      <p:ext uri="{BB962C8B-B14F-4D97-AF65-F5344CB8AC3E}">
        <p14:creationId xmlns:p14="http://schemas.microsoft.com/office/powerpoint/2010/main" val="5315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自變項</a:t>
            </a:r>
            <a:r>
              <a:rPr lang="en-US" altLang="zh-TW"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警報類型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組內</a:t>
            </a:r>
            <a:r>
              <a:rPr lang="en-US" altLang="zh-TW"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二元警報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危險 </a:t>
            </a:r>
            <a:r>
              <a:rPr lang="en-US" altLang="zh-TW" dirty="0">
                <a:latin typeface="微軟正黑體" panose="020B0604030504040204" pitchFamily="34" charset="-120"/>
                <a:ea typeface="微軟正黑體" panose="020B0604030504040204" pitchFamily="34" charset="-120"/>
              </a:rPr>
              <a:t>&amp;</a:t>
            </a:r>
            <a:r>
              <a:rPr lang="zh-TW" altLang="en-US" dirty="0">
                <a:latin typeface="微軟正黑體" panose="020B0604030504040204" pitchFamily="34" charset="-120"/>
                <a:ea typeface="微軟正黑體" panose="020B0604030504040204" pitchFamily="34" charset="-120"/>
              </a:rPr>
              <a:t> 安全</a:t>
            </a:r>
            <a:r>
              <a:rPr lang="en-US" altLang="zh-TW"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似然警報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危險、警告、安全 </a:t>
            </a:r>
            <a:r>
              <a:rPr lang="en-US" altLang="zh-TW" dirty="0">
                <a:latin typeface="微軟正黑體" panose="020B0604030504040204" pitchFamily="34" charset="-120"/>
                <a:ea typeface="微軟正黑體" panose="020B0604030504040204" pitchFamily="34" charset="-120"/>
              </a:rPr>
              <a:t>&amp;</a:t>
            </a:r>
            <a:r>
              <a:rPr lang="zh-TW" altLang="en-US" dirty="0">
                <a:latin typeface="微軟正黑體" panose="020B0604030504040204" pitchFamily="34" charset="-120"/>
                <a:ea typeface="微軟正黑體" panose="020B0604030504040204" pitchFamily="34" charset="-120"/>
              </a:rPr>
              <a:t> 可能安全</a:t>
            </a:r>
            <a:r>
              <a:rPr lang="en-US" altLang="zh-TW"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警報可靠性</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組間</a:t>
            </a:r>
            <a:r>
              <a:rPr lang="en-US" altLang="zh-TW" dirty="0">
                <a:latin typeface="微軟正黑體" panose="020B0604030504040204" pitchFamily="34" charset="-120"/>
                <a:ea typeface="微軟正黑體" panose="020B0604030504040204" pitchFamily="34" charset="-120"/>
              </a:rPr>
              <a:t>):</a:t>
            </a:r>
          </a:p>
          <a:p>
            <a:pPr lvl="1"/>
            <a:r>
              <a:rPr lang="en-US" altLang="zh-TW" dirty="0">
                <a:latin typeface="微軟正黑體" panose="020B0604030504040204" pitchFamily="34" charset="-120"/>
                <a:ea typeface="微軟正黑體" panose="020B0604030504040204" pitchFamily="34" charset="-120"/>
              </a:rPr>
              <a:t>70%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80%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90%</a:t>
            </a:r>
            <a:endParaRPr lang="zh-TW" altLang="en-US" dirty="0">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1548B875-638B-43A6-85F8-C8A71BC1468B}"/>
              </a:ext>
            </a:extLst>
          </p:cNvPr>
          <p:cNvSpPr txBox="1"/>
          <p:nvPr/>
        </p:nvSpPr>
        <p:spPr>
          <a:xfrm>
            <a:off x="4809507" y="2014287"/>
            <a:ext cx="3648693" cy="523220"/>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種警報*</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種可靠度</a:t>
            </a:r>
          </a:p>
        </p:txBody>
      </p:sp>
    </p:spTree>
    <p:extLst>
      <p:ext uri="{BB962C8B-B14F-4D97-AF65-F5344CB8AC3E}">
        <p14:creationId xmlns:p14="http://schemas.microsoft.com/office/powerpoint/2010/main" val="225405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7D9240AC-6BF9-4DE2-9715-86F2C95DD118}"/>
              </a:ext>
            </a:extLst>
          </p:cNvPr>
          <p:cNvGrpSpPr/>
          <p:nvPr/>
        </p:nvGrpSpPr>
        <p:grpSpPr>
          <a:xfrm>
            <a:off x="814275" y="0"/>
            <a:ext cx="4016465" cy="4994178"/>
            <a:chOff x="1940776" y="0"/>
            <a:chExt cx="4016465" cy="4994178"/>
          </a:xfrm>
        </p:grpSpPr>
        <p:pic>
          <p:nvPicPr>
            <p:cNvPr id="4" name="圖片 3">
              <a:extLst>
                <a:ext uri="{FF2B5EF4-FFF2-40B4-BE49-F238E27FC236}">
                  <a16:creationId xmlns:a16="http://schemas.microsoft.com/office/drawing/2014/main" id="{4CB27E47-D5D5-4548-BC33-483C3D660FAA}"/>
                </a:ext>
              </a:extLst>
            </p:cNvPr>
            <p:cNvPicPr>
              <a:picLocks noChangeAspect="1"/>
            </p:cNvPicPr>
            <p:nvPr/>
          </p:nvPicPr>
          <p:blipFill>
            <a:blip r:embed="rId2"/>
            <a:stretch>
              <a:fillRect/>
            </a:stretch>
          </p:blipFill>
          <p:spPr>
            <a:xfrm>
              <a:off x="1940776" y="0"/>
              <a:ext cx="3879598" cy="4994178"/>
            </a:xfrm>
            <a:prstGeom prst="rect">
              <a:avLst/>
            </a:prstGeom>
          </p:spPr>
        </p:pic>
        <p:sp>
          <p:nvSpPr>
            <p:cNvPr id="5" name="矩形 4">
              <a:extLst>
                <a:ext uri="{FF2B5EF4-FFF2-40B4-BE49-F238E27FC236}">
                  <a16:creationId xmlns:a16="http://schemas.microsoft.com/office/drawing/2014/main" id="{157C69FC-31D0-4524-B1F2-8269B5AFF207}"/>
                </a:ext>
              </a:extLst>
            </p:cNvPr>
            <p:cNvSpPr/>
            <p:nvPr/>
          </p:nvSpPr>
          <p:spPr>
            <a:xfrm rot="18700975">
              <a:off x="3031978" y="821236"/>
              <a:ext cx="225211" cy="1351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E478FCDA-1896-40EE-8974-5245C13C7644}"/>
                </a:ext>
              </a:extLst>
            </p:cNvPr>
            <p:cNvSpPr/>
            <p:nvPr/>
          </p:nvSpPr>
          <p:spPr>
            <a:xfrm rot="18700975">
              <a:off x="5134833" y="868343"/>
              <a:ext cx="293054" cy="1351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6">
            <a:extLst>
              <a:ext uri="{FF2B5EF4-FFF2-40B4-BE49-F238E27FC236}">
                <a16:creationId xmlns:a16="http://schemas.microsoft.com/office/drawing/2014/main" id="{C1F032D0-508A-43D6-99FC-F76B6E59BC2D}"/>
              </a:ext>
            </a:extLst>
          </p:cNvPr>
          <p:cNvSpPr/>
          <p:nvPr/>
        </p:nvSpPr>
        <p:spPr>
          <a:xfrm>
            <a:off x="4685685" y="1943529"/>
            <a:ext cx="4515980" cy="400110"/>
          </a:xfrm>
          <a:prstGeom prst="rect">
            <a:avLst/>
          </a:prstGeom>
        </p:spPr>
        <p:txBody>
          <a:bodyPr wrap="none">
            <a:spAutoFit/>
          </a:bodyPr>
          <a:lstStyle/>
          <a:p>
            <a:r>
              <a:rPr lang="en-US" altLang="zh-TW" sz="2000" dirty="0">
                <a:latin typeface="微軟正黑體" panose="020B0604030504040204" pitchFamily="34" charset="-120"/>
                <a:ea typeface="微軟正黑體" panose="020B0604030504040204" pitchFamily="34" charset="-120"/>
              </a:rPr>
              <a:t>100 </a:t>
            </a:r>
            <a:r>
              <a:rPr lang="zh-TW" altLang="en-US" sz="2000" dirty="0">
                <a:latin typeface="微軟正黑體" panose="020B0604030504040204" pitchFamily="34" charset="-120"/>
                <a:ea typeface="微軟正黑體" panose="020B0604030504040204" pitchFamily="34" charset="-120"/>
              </a:rPr>
              <a:t>個地點的偵察任務（</a:t>
            </a:r>
            <a:r>
              <a:rPr lang="en-US" altLang="zh-TW" sz="2000" dirty="0">
                <a:latin typeface="微軟正黑體" panose="020B0604030504040204" pitchFamily="34" charset="-120"/>
                <a:ea typeface="微軟正黑體" panose="020B0604030504040204" pitchFamily="34" charset="-120"/>
              </a:rPr>
              <a:t>100 </a:t>
            </a:r>
            <a:r>
              <a:rPr lang="zh-TW" altLang="en-US" sz="2000" dirty="0">
                <a:latin typeface="微軟正黑體" panose="020B0604030504040204" pitchFamily="34" charset="-120"/>
                <a:ea typeface="微軟正黑體" panose="020B0604030504040204" pitchFamily="34" charset="-120"/>
              </a:rPr>
              <a:t>次事件）</a:t>
            </a:r>
          </a:p>
        </p:txBody>
      </p:sp>
    </p:spTree>
    <p:extLst>
      <p:ext uri="{BB962C8B-B14F-4D97-AF65-F5344CB8AC3E}">
        <p14:creationId xmlns:p14="http://schemas.microsoft.com/office/powerpoint/2010/main" val="373922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9994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依變項</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每次事件後的信任</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評分為</a:t>
            </a:r>
            <a:r>
              <a:rPr lang="en-US" altLang="zh-TW" sz="1600" dirty="0">
                <a:latin typeface="微軟正黑體" panose="020B0604030504040204" pitchFamily="34" charset="-120"/>
                <a:ea typeface="微軟正黑體" panose="020B0604030504040204" pitchFamily="34" charset="-120"/>
              </a:rPr>
              <a:t>0~100)</a:t>
            </a:r>
          </a:p>
          <a:p>
            <a:pPr lvl="1"/>
            <a:r>
              <a:rPr lang="zh-TW" altLang="en-US" sz="1600" dirty="0">
                <a:latin typeface="微軟正黑體" panose="020B0604030504040204" pitchFamily="34" charset="-120"/>
                <a:ea typeface="微軟正黑體" panose="020B0604030504040204" pitchFamily="34" charset="-120"/>
              </a:rPr>
              <a:t>反應率 </a:t>
            </a:r>
            <a:r>
              <a:rPr lang="en-US" altLang="zh-TW" sz="1600" dirty="0">
                <a:latin typeface="微軟正黑體" panose="020B0604030504040204" pitchFamily="34" charset="-120"/>
                <a:ea typeface="微軟正黑體" panose="020B0604030504040204" pitchFamily="34" charset="-120"/>
              </a:rPr>
              <a:t>(RR) </a:t>
            </a:r>
            <a:r>
              <a:rPr lang="zh-TW" altLang="en-US" sz="1600" dirty="0">
                <a:latin typeface="微軟正黑體" panose="020B0604030504040204" pitchFamily="34" charset="-120"/>
                <a:ea typeface="微軟正黑體" panose="020B0604030504040204" pitchFamily="34" charset="-120"/>
              </a:rPr>
              <a:t>和反應時間 </a:t>
            </a:r>
            <a:r>
              <a:rPr lang="en-US" altLang="zh-TW" sz="1600" dirty="0">
                <a:latin typeface="微軟正黑體" panose="020B0604030504040204" pitchFamily="34" charset="-120"/>
                <a:ea typeface="微軟正黑體" panose="020B0604030504040204" pitchFamily="34" charset="-120"/>
              </a:rPr>
              <a:t>(RT)</a:t>
            </a:r>
          </a:p>
        </p:txBody>
      </p:sp>
    </p:spTree>
    <p:extLst>
      <p:ext uri="{BB962C8B-B14F-4D97-AF65-F5344CB8AC3E}">
        <p14:creationId xmlns:p14="http://schemas.microsoft.com/office/powerpoint/2010/main" val="259230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403932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遵守</a:t>
            </a:r>
            <a:r>
              <a:rPr lang="en-US" altLang="zh-TW" dirty="0">
                <a:latin typeface="微軟正黑體" panose="020B0604030504040204" pitchFamily="34" charset="-120"/>
                <a:ea typeface="微軟正黑體" panose="020B0604030504040204" pitchFamily="34" charset="-120"/>
              </a:rPr>
              <a:t>(Compliance)</a:t>
            </a:r>
            <a:r>
              <a:rPr lang="zh-TW" altLang="en-US" dirty="0">
                <a:latin typeface="微軟正黑體" panose="020B0604030504040204" pitchFamily="34" charset="-120"/>
                <a:ea typeface="微軟正黑體" panose="020B0604030504040204" pitchFamily="34" charset="-120"/>
              </a:rPr>
              <a:t>的特點是信任自動化發出“危險”或“警告”信號，從而盲目從而不切換到檢測任務。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依賴</a:t>
            </a:r>
            <a:r>
              <a:rPr lang="en-US" altLang="zh-TW" dirty="0">
                <a:latin typeface="微軟正黑體" panose="020B0604030504040204" pitchFamily="34" charset="-120"/>
                <a:ea typeface="微軟正黑體" panose="020B0604030504040204" pitchFamily="34" charset="-120"/>
              </a:rPr>
              <a:t>(Reliance) </a:t>
            </a:r>
            <a:r>
              <a:rPr lang="zh-TW" altLang="en-US" dirty="0">
                <a:latin typeface="微軟正黑體" panose="020B0604030504040204" pitchFamily="34" charset="-120"/>
                <a:ea typeface="微軟正黑體" panose="020B0604030504040204" pitchFamily="34" charset="-120"/>
              </a:rPr>
              <a:t>的特點是信任自動化在沒有威脅的情況下指示“安全”或“可能安全”，因此沒有切換到</a:t>
            </a:r>
            <a:r>
              <a:rPr lang="zh-TW" altLang="en-US" u="sng" dirty="0">
                <a:latin typeface="微軟正黑體" panose="020B0604030504040204" pitchFamily="34" charset="-120"/>
                <a:ea typeface="微軟正黑體" panose="020B0604030504040204" pitchFamily="34" charset="-120"/>
              </a:rPr>
              <a:t>檢測任務</a:t>
            </a:r>
            <a:r>
              <a:rPr lang="zh-TW" altLang="en-US" dirty="0">
                <a:latin typeface="微軟正黑體" panose="020B0604030504040204" pitchFamily="34" charset="-120"/>
                <a:ea typeface="微軟正黑體" panose="020B0604030504040204" pitchFamily="34" charset="-120"/>
              </a:rPr>
              <a:t>或切換速度較慢。</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661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mc:AlternateContent xmlns:mc="http://schemas.openxmlformats.org/markup-compatibility/2006">
        <mc:Choice xmlns:a14="http://schemas.microsoft.com/office/drawing/2010/main" Requires="a14">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8058465"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測量了反應率 </a:t>
                </a:r>
                <a:r>
                  <a:rPr lang="en-US" altLang="zh-TW" dirty="0">
                    <a:latin typeface="微軟正黑體" panose="020B0604030504040204" pitchFamily="34" charset="-120"/>
                    <a:ea typeface="微軟正黑體" panose="020B0604030504040204" pitchFamily="34" charset="-120"/>
                  </a:rPr>
                  <a:t>(RR) </a:t>
                </a:r>
                <a:r>
                  <a:rPr lang="zh-TW" altLang="en-US" dirty="0">
                    <a:latin typeface="微軟正黑體" panose="020B0604030504040204" pitchFamily="34" charset="-120"/>
                    <a:ea typeface="微軟正黑體" panose="020B0604030504040204" pitchFamily="34" charset="-120"/>
                  </a:rPr>
                  <a:t>和反應時間 </a:t>
                </a:r>
                <a:r>
                  <a:rPr lang="en-US" altLang="zh-TW" dirty="0">
                    <a:latin typeface="微軟正黑體" panose="020B0604030504040204" pitchFamily="34" charset="-120"/>
                    <a:ea typeface="微軟正黑體" panose="020B0604030504040204" pitchFamily="34" charset="-120"/>
                  </a:rPr>
                  <a:t>(RT)</a:t>
                </a:r>
              </a:p>
              <a:p>
                <a:pPr lvl="1"/>
                <a14:m>
                  <m:oMath xmlns:m="http://schemas.openxmlformats.org/officeDocument/2006/math">
                    <m:sSub>
                      <m:sSubPr>
                        <m:ctrlPr>
                          <a:rPr lang="en-US" altLang="zh-TW" sz="1600" i="1" smtClean="0">
                            <a:latin typeface="Cambria Math" panose="02040503050406030204" pitchFamily="18" charset="0"/>
                          </a:rPr>
                        </m:ctrlPr>
                      </m:sSubPr>
                      <m:e>
                        <m:r>
                          <a:rPr lang="en-US" altLang="zh-TW" sz="1600" b="0" i="1" smtClean="0">
                            <a:latin typeface="Cambria Math" panose="02040503050406030204" pitchFamily="18" charset="0"/>
                          </a:rPr>
                          <m:t>𝐶</m:t>
                        </m:r>
                      </m:e>
                      <m:sub>
                        <m:r>
                          <a:rPr lang="en-US" altLang="zh-TW" sz="1600" b="0" i="1" smtClean="0">
                            <a:latin typeface="Cambria Math" panose="02040503050406030204" pitchFamily="18" charset="0"/>
                          </a:rPr>
                          <m:t>𝑅𝑅</m:t>
                        </m:r>
                      </m:sub>
                    </m:sSub>
                  </m:oMath>
                </a14:m>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系統發出危險或警告時，受測者回報危險卻不切換到監視畫面</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14:m>
                  <m:oMath xmlns:m="http://schemas.openxmlformats.org/officeDocument/2006/math">
                    <m:sSub>
                      <m:sSubPr>
                        <m:ctrlPr>
                          <a:rPr lang="en-US" altLang="zh-TW" sz="1600" i="1">
                            <a:latin typeface="Cambria Math" panose="02040503050406030204" pitchFamily="18" charset="0"/>
                          </a:rPr>
                        </m:ctrlPr>
                      </m:sSubPr>
                      <m:e>
                        <m:r>
                          <a:rPr lang="en-US" altLang="zh-TW" sz="1600" b="0" i="1" smtClean="0">
                            <a:latin typeface="Cambria Math" panose="02040503050406030204" pitchFamily="18" charset="0"/>
                          </a:rPr>
                          <m:t>𝑅</m:t>
                        </m:r>
                      </m:e>
                      <m:sub>
                        <m:r>
                          <a:rPr lang="en-US" altLang="zh-TW" sz="1600" i="1">
                            <a:latin typeface="Cambria Math" panose="02040503050406030204" pitchFamily="18" charset="0"/>
                          </a:rPr>
                          <m:t>𝑅𝑅</m:t>
                        </m:r>
                      </m:sub>
                    </m:sSub>
                    <m:r>
                      <a:rPr lang="en-US" altLang="zh-TW" sz="1600" i="1">
                        <a:latin typeface="Cambria Math" panose="02040503050406030204" pitchFamily="18" charset="0"/>
                      </a:rPr>
                      <m:t> </m:t>
                    </m:r>
                  </m:oMath>
                </a14:m>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系統發出安全或可能安全時，受測者回報安全卻不切換到監視畫面</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14:m>
                  <m:oMath xmlns:m="http://schemas.openxmlformats.org/officeDocument/2006/math">
                    <m:sSub>
                      <m:sSubPr>
                        <m:ctrlPr>
                          <a:rPr lang="en-US" altLang="zh-TW" sz="1600" i="1">
                            <a:latin typeface="Cambria Math" panose="02040503050406030204" pitchFamily="18" charset="0"/>
                          </a:rPr>
                        </m:ctrlPr>
                      </m:sSubPr>
                      <m:e>
                        <m:r>
                          <a:rPr lang="en-US" altLang="zh-TW" sz="1600" i="1">
                            <a:latin typeface="Cambria Math" panose="02040503050406030204" pitchFamily="18" charset="0"/>
                          </a:rPr>
                          <m:t>𝐶</m:t>
                        </m:r>
                      </m:e>
                      <m:sub>
                        <m:r>
                          <a:rPr lang="en-US" altLang="zh-TW" sz="1600" i="1">
                            <a:latin typeface="Cambria Math" panose="02040503050406030204" pitchFamily="18" charset="0"/>
                          </a:rPr>
                          <m:t>𝑅</m:t>
                        </m:r>
                        <m:r>
                          <a:rPr lang="en-US" altLang="zh-TW" sz="1600" b="0" i="1" smtClean="0">
                            <a:latin typeface="Cambria Math" panose="02040503050406030204" pitchFamily="18" charset="0"/>
                          </a:rPr>
                          <m:t>𝑇</m:t>
                        </m:r>
                      </m:sub>
                    </m:sSub>
                  </m:oMath>
                </a14:m>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系統發出危險或警告時，受測者切換到監視畫面的時間。</a:t>
                </a:r>
                <a:endParaRPr lang="en-US" altLang="zh-TW" sz="1600" dirty="0">
                  <a:latin typeface="微軟正黑體" panose="020B0604030504040204" pitchFamily="34" charset="-120"/>
                  <a:ea typeface="微軟正黑體" panose="020B0604030504040204" pitchFamily="34" charset="-120"/>
                </a:endParaRPr>
              </a:p>
              <a:p>
                <a:pPr lvl="1"/>
                <a14:m>
                  <m:oMath xmlns:m="http://schemas.openxmlformats.org/officeDocument/2006/math">
                    <m:sSub>
                      <m:sSubPr>
                        <m:ctrlPr>
                          <a:rPr lang="en-US" altLang="zh-TW" sz="1600" i="1">
                            <a:latin typeface="Cambria Math" panose="02040503050406030204" pitchFamily="18" charset="0"/>
                          </a:rPr>
                        </m:ctrlPr>
                      </m:sSubPr>
                      <m:e>
                        <m:r>
                          <a:rPr lang="en-US" altLang="zh-TW" sz="1600" b="0" i="1" smtClean="0">
                            <a:latin typeface="Cambria Math" panose="02040503050406030204" pitchFamily="18" charset="0"/>
                          </a:rPr>
                          <m:t>𝑅</m:t>
                        </m:r>
                      </m:e>
                      <m:sub>
                        <m:r>
                          <a:rPr lang="en-US" altLang="zh-TW" sz="1600" i="1">
                            <a:latin typeface="Cambria Math" panose="02040503050406030204" pitchFamily="18" charset="0"/>
                          </a:rPr>
                          <m:t>𝑅</m:t>
                        </m:r>
                        <m:r>
                          <a:rPr lang="en-US" altLang="zh-TW" sz="1600" b="0" i="1" smtClean="0">
                            <a:latin typeface="Cambria Math" panose="02040503050406030204" pitchFamily="18" charset="0"/>
                          </a:rPr>
                          <m:t>𝑇</m:t>
                        </m:r>
                      </m:sub>
                    </m:sSub>
                  </m:oMath>
                </a14:m>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系統發出安全或可能安全時，受測者切換到監視畫面的時間。</a:t>
                </a:r>
              </a:p>
            </p:txBody>
          </p:sp>
        </mc:Choice>
        <mc:Fallback>
          <p:sp>
            <p:nvSpPr>
              <p:cNvPr id="20" name="內容版面配置區 2">
                <a:extLst>
                  <a:ext uri="{FF2B5EF4-FFF2-40B4-BE49-F238E27FC236}">
                    <a16:creationId xmlns:a16="http://schemas.microsoft.com/office/drawing/2014/main" id="{10C5A401-ECEC-44DA-BCCA-6CA8281FDB5E}"/>
                  </a:ext>
                </a:extLst>
              </p:cNvPr>
              <p:cNvSpPr txBox="1">
                <a:spLocks noRot="1" noChangeAspect="1" noMove="1" noResize="1" noEditPoints="1" noAdjustHandles="1" noChangeArrowheads="1" noChangeShapeType="1" noTextEdit="1"/>
              </p:cNvSpPr>
              <p:nvPr/>
            </p:nvSpPr>
            <p:spPr>
              <a:xfrm>
                <a:off x="293683" y="1416005"/>
                <a:ext cx="8058465" cy="3194322"/>
              </a:xfrm>
              <a:prstGeom prst="rect">
                <a:avLst/>
              </a:prstGeom>
              <a:blipFill>
                <a:blip r:embed="rId3"/>
                <a:stretch>
                  <a:fillRect/>
                </a:stretch>
              </a:blipFill>
              <a:ln>
                <a:noFill/>
              </a:ln>
            </p:spPr>
            <p:txBody>
              <a:bodyPr/>
              <a:lstStyle/>
              <a:p>
                <a:r>
                  <a:rPr lang="zh-TW" altLang="en-US">
                    <a:noFill/>
                  </a:rPr>
                  <a:t> </a:t>
                </a:r>
              </a:p>
            </p:txBody>
          </p:sp>
        </mc:Fallback>
      </mc:AlternateContent>
      <p:pic>
        <p:nvPicPr>
          <p:cNvPr id="21" name="圖片 20">
            <a:extLst>
              <a:ext uri="{FF2B5EF4-FFF2-40B4-BE49-F238E27FC236}">
                <a16:creationId xmlns:a16="http://schemas.microsoft.com/office/drawing/2014/main" id="{A19361CD-D0DC-4633-A1C6-595C283BB700}"/>
              </a:ext>
            </a:extLst>
          </p:cNvPr>
          <p:cNvPicPr>
            <a:picLocks noChangeAspect="1"/>
          </p:cNvPicPr>
          <p:nvPr/>
        </p:nvPicPr>
        <p:blipFill>
          <a:blip r:embed="rId4"/>
          <a:stretch>
            <a:fillRect/>
          </a:stretch>
        </p:blipFill>
        <p:spPr>
          <a:xfrm>
            <a:off x="868718" y="3588021"/>
            <a:ext cx="3703282" cy="1364079"/>
          </a:xfrm>
          <a:prstGeom prst="rect">
            <a:avLst/>
          </a:prstGeom>
        </p:spPr>
      </p:pic>
    </p:spTree>
    <p:extLst>
      <p:ext uri="{BB962C8B-B14F-4D97-AF65-F5344CB8AC3E}">
        <p14:creationId xmlns:p14="http://schemas.microsoft.com/office/powerpoint/2010/main" val="320219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過去的文獻中，使用了兩種信任度量來量化整體信任：</a:t>
            </a:r>
            <a:endParaRPr lang="en-US" altLang="zh-TW"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Trustend</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，即在最後事件</a:t>
            </a:r>
            <a:r>
              <a:rPr lang="en-US" altLang="zh-TW" sz="1600" dirty="0">
                <a:latin typeface="微軟正黑體" panose="020B0604030504040204" pitchFamily="34" charset="-120"/>
                <a:ea typeface="微軟正黑體" panose="020B0604030504040204" pitchFamily="34" charset="-120"/>
              </a:rPr>
              <a:t>T </a:t>
            </a:r>
            <a:r>
              <a:rPr lang="zh-TW" altLang="en-US" sz="1600" dirty="0">
                <a:latin typeface="微軟正黑體" panose="020B0604030504040204" pitchFamily="34" charset="-120"/>
                <a:ea typeface="微軟正黑體" panose="020B0604030504040204" pitchFamily="34" charset="-120"/>
              </a:rPr>
              <a:t>後引發的信任。</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TrustAUTC</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，即信任曲線下的面積。</a:t>
            </a:r>
          </a:p>
        </p:txBody>
      </p:sp>
      <p:pic>
        <p:nvPicPr>
          <p:cNvPr id="21" name="圖片 20">
            <a:extLst>
              <a:ext uri="{FF2B5EF4-FFF2-40B4-BE49-F238E27FC236}">
                <a16:creationId xmlns:a16="http://schemas.microsoft.com/office/drawing/2014/main" id="{FC2B94E2-A84F-411F-8B64-3283DB2C7C61}"/>
              </a:ext>
            </a:extLst>
          </p:cNvPr>
          <p:cNvPicPr>
            <a:picLocks noChangeAspect="1"/>
          </p:cNvPicPr>
          <p:nvPr/>
        </p:nvPicPr>
        <p:blipFill>
          <a:blip r:embed="rId3"/>
          <a:stretch>
            <a:fillRect/>
          </a:stretch>
        </p:blipFill>
        <p:spPr>
          <a:xfrm>
            <a:off x="460655" y="3311168"/>
            <a:ext cx="6653382" cy="1038219"/>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表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總結了 </a:t>
            </a:r>
            <a:r>
              <a:rPr lang="en-US" altLang="zh-TW" dirty="0">
                <a:latin typeface="微軟正黑體" panose="020B0604030504040204" pitchFamily="34" charset="-120"/>
                <a:ea typeface="微軟正黑體" panose="020B0604030504040204" pitchFamily="34" charset="-120"/>
              </a:rPr>
              <a:t>Pearson </a:t>
            </a:r>
            <a:r>
              <a:rPr lang="zh-TW" altLang="en-US" dirty="0">
                <a:latin typeface="微軟正黑體" panose="020B0604030504040204" pitchFamily="34" charset="-120"/>
                <a:ea typeface="微軟正黑體" panose="020B0604030504040204" pitchFamily="34" charset="-120"/>
              </a:rPr>
              <a:t>相關分析的結果。 </a:t>
            </a:r>
            <a:r>
              <a:rPr lang="en-US" altLang="zh-TW" dirty="0" err="1">
                <a:latin typeface="微軟正黑體" panose="020B0604030504040204" pitchFamily="34" charset="-120"/>
                <a:ea typeface="微軟正黑體" panose="020B0604030504040204" pitchFamily="34" charset="-120"/>
              </a:rPr>
              <a:t>TrustAUTC</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與 </a:t>
            </a:r>
            <a:r>
              <a:rPr lang="en-US" altLang="zh-TW" dirty="0">
                <a:latin typeface="微軟正黑體" panose="020B0604030504040204" pitchFamily="34" charset="-120"/>
                <a:ea typeface="微軟正黑體" panose="020B0604030504040204" pitchFamily="34" charset="-120"/>
              </a:rPr>
              <a:t>CRR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RRR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(RRT - CRT) </a:t>
            </a:r>
            <a:r>
              <a:rPr lang="zh-TW" altLang="en-US" dirty="0">
                <a:latin typeface="微軟正黑體" panose="020B0604030504040204" pitchFamily="34" charset="-120"/>
                <a:ea typeface="微軟正黑體" panose="020B0604030504040204" pitchFamily="34" charset="-120"/>
              </a:rPr>
              <a:t>顯著相關，而 </a:t>
            </a:r>
            <a:r>
              <a:rPr lang="en-US" altLang="zh-TW" dirty="0" err="1">
                <a:latin typeface="微軟正黑體" panose="020B0604030504040204" pitchFamily="34" charset="-120"/>
                <a:ea typeface="微軟正黑體" panose="020B0604030504040204" pitchFamily="34" charset="-120"/>
              </a:rPr>
              <a:t>Trustend</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與任何行為測量均不顯著相關。</a:t>
            </a:r>
          </a:p>
        </p:txBody>
      </p:sp>
      <p:pic>
        <p:nvPicPr>
          <p:cNvPr id="22" name="圖片 21">
            <a:extLst>
              <a:ext uri="{FF2B5EF4-FFF2-40B4-BE49-F238E27FC236}">
                <a16:creationId xmlns:a16="http://schemas.microsoft.com/office/drawing/2014/main" id="{870F22A1-FC9E-41D1-BA88-9F05F952FAF4}"/>
              </a:ext>
            </a:extLst>
          </p:cNvPr>
          <p:cNvPicPr>
            <a:picLocks noChangeAspect="1"/>
          </p:cNvPicPr>
          <p:nvPr/>
        </p:nvPicPr>
        <p:blipFill>
          <a:blip r:embed="rId3"/>
          <a:stretch>
            <a:fillRect/>
          </a:stretch>
        </p:blipFill>
        <p:spPr>
          <a:xfrm>
            <a:off x="1526000" y="2571750"/>
            <a:ext cx="5640516" cy="1721081"/>
          </a:xfrm>
          <a:prstGeom prst="rect">
            <a:avLst/>
          </a:prstGeom>
        </p:spPr>
      </p:pic>
      <p:sp>
        <p:nvSpPr>
          <p:cNvPr id="4" name="文字方塊 3">
            <a:extLst>
              <a:ext uri="{FF2B5EF4-FFF2-40B4-BE49-F238E27FC236}">
                <a16:creationId xmlns:a16="http://schemas.microsoft.com/office/drawing/2014/main" id="{C286B406-0F08-475D-A9A1-D6EAF0BC849A}"/>
              </a:ext>
            </a:extLst>
          </p:cNvPr>
          <p:cNvSpPr txBox="1"/>
          <p:nvPr/>
        </p:nvSpPr>
        <p:spPr>
          <a:xfrm>
            <a:off x="7257302" y="3875315"/>
            <a:ext cx="1282200" cy="307777"/>
          </a:xfrm>
          <a:prstGeom prst="rect">
            <a:avLst/>
          </a:prstGeom>
          <a:noFill/>
        </p:spPr>
        <p:txBody>
          <a:bodyPr wrap="square" rtlCol="0">
            <a:spAutoFit/>
          </a:bodyPr>
          <a:lstStyle/>
          <a:p>
            <a:r>
              <a:rPr lang="en-US" altLang="zh-TW" dirty="0" err="1"/>
              <a:t>n.s</a:t>
            </a:r>
            <a:r>
              <a:rPr lang="en-US" altLang="zh-TW" dirty="0"/>
              <a:t>.=</a:t>
            </a:r>
            <a:r>
              <a:rPr lang="zh-TW" altLang="en-US" dirty="0"/>
              <a:t>不</a:t>
            </a:r>
            <a:r>
              <a:rPr lang="zh-TW" altLang="en-US" dirty="0">
                <a:latin typeface="微軟正黑體" panose="020B0604030504040204" pitchFamily="34" charset="-120"/>
                <a:ea typeface="微軟正黑體" panose="020B0604030504040204" pitchFamily="34" charset="-120"/>
              </a:rPr>
              <a:t>顯著</a:t>
            </a:r>
          </a:p>
        </p:txBody>
      </p:sp>
    </p:spTree>
    <p:extLst>
      <p:ext uri="{BB962C8B-B14F-4D97-AF65-F5344CB8AC3E}">
        <p14:creationId xmlns:p14="http://schemas.microsoft.com/office/powerpoint/2010/main" val="3607835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為了容易理解後續將使用 </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Truste</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來表示整體信任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即原本的</a:t>
            </a:r>
            <a:r>
              <a:rPr lang="en-US" altLang="zh-TW" dirty="0" err="1">
                <a:latin typeface="微軟正黑體" panose="020B0604030504040204" pitchFamily="34" charset="-120"/>
                <a:ea typeface="微軟正黑體" panose="020B0604030504040204" pitchFamily="34" charset="-120"/>
              </a:rPr>
              <a:t>TrustAUTC</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p>
        </p:txBody>
      </p:sp>
      <p:pic>
        <p:nvPicPr>
          <p:cNvPr id="21" name="圖片 20">
            <a:extLst>
              <a:ext uri="{FF2B5EF4-FFF2-40B4-BE49-F238E27FC236}">
                <a16:creationId xmlns:a16="http://schemas.microsoft.com/office/drawing/2014/main" id="{09ED069B-5AF6-4E0D-82A9-FE5373ACC493}"/>
              </a:ext>
            </a:extLst>
          </p:cNvPr>
          <p:cNvPicPr>
            <a:picLocks noChangeAspect="1"/>
          </p:cNvPicPr>
          <p:nvPr/>
        </p:nvPicPr>
        <p:blipFill>
          <a:blip r:embed="rId3"/>
          <a:stretch>
            <a:fillRect/>
          </a:stretch>
        </p:blipFill>
        <p:spPr>
          <a:xfrm>
            <a:off x="1025611" y="2377216"/>
            <a:ext cx="3716571" cy="2259284"/>
          </a:xfrm>
          <a:prstGeom prst="rect">
            <a:avLst/>
          </a:prstGeom>
        </p:spPr>
      </p:pic>
      <p:sp>
        <p:nvSpPr>
          <p:cNvPr id="2" name="矩形 1">
            <a:extLst>
              <a:ext uri="{FF2B5EF4-FFF2-40B4-BE49-F238E27FC236}">
                <a16:creationId xmlns:a16="http://schemas.microsoft.com/office/drawing/2014/main" id="{3BAD8457-1C5E-4E10-B2DE-0EB05E2BA117}"/>
              </a:ext>
            </a:extLst>
          </p:cNvPr>
          <p:cNvSpPr/>
          <p:nvPr/>
        </p:nvSpPr>
        <p:spPr>
          <a:xfrm>
            <a:off x="5101277" y="3644872"/>
            <a:ext cx="2339102" cy="307777"/>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對自動化可靠性進行回歸。</a:t>
            </a:r>
          </a:p>
        </p:txBody>
      </p:sp>
    </p:spTree>
    <p:extLst>
      <p:ext uri="{BB962C8B-B14F-4D97-AF65-F5344CB8AC3E}">
        <p14:creationId xmlns:p14="http://schemas.microsoft.com/office/powerpoint/2010/main" val="180005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第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次、第 </a:t>
            </a:r>
            <a:r>
              <a:rPr lang="en-US" altLang="zh-TW" dirty="0">
                <a:latin typeface="微軟正黑體" panose="020B0604030504040204" pitchFamily="34" charset="-120"/>
                <a:ea typeface="微軟正黑體" panose="020B0604030504040204" pitchFamily="34" charset="-120"/>
              </a:rPr>
              <a:t>50 </a:t>
            </a:r>
            <a:r>
              <a:rPr lang="zh-TW" altLang="en-US" dirty="0">
                <a:latin typeface="微軟正黑體" panose="020B0604030504040204" pitchFamily="34" charset="-120"/>
                <a:ea typeface="微軟正黑體" panose="020B0604030504040204" pitchFamily="34" charset="-120"/>
              </a:rPr>
              <a:t>次和第 </a:t>
            </a:r>
            <a:r>
              <a:rPr lang="en-US" altLang="zh-TW" dirty="0">
                <a:latin typeface="微軟正黑體" panose="020B0604030504040204" pitchFamily="34" charset="-120"/>
                <a:ea typeface="微軟正黑體" panose="020B0604030504040204" pitchFamily="34" charset="-120"/>
              </a:rPr>
              <a:t>100 </a:t>
            </a:r>
            <a:r>
              <a:rPr lang="zh-TW" altLang="en-US" dirty="0">
                <a:latin typeface="微軟正黑體" panose="020B0604030504040204" pitchFamily="34" charset="-120"/>
                <a:ea typeface="微軟正黑體" panose="020B0604030504040204" pitchFamily="34" charset="-120"/>
              </a:rPr>
              <a:t>次事件的校準曲線。</a:t>
            </a:r>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1909B947-0A65-43AF-B7BA-7545482452A0}"/>
              </a:ext>
            </a:extLst>
          </p:cNvPr>
          <p:cNvPicPr>
            <a:picLocks noChangeAspect="1"/>
          </p:cNvPicPr>
          <p:nvPr/>
        </p:nvPicPr>
        <p:blipFill>
          <a:blip r:embed="rId3"/>
          <a:stretch>
            <a:fillRect/>
          </a:stretch>
        </p:blipFill>
        <p:spPr>
          <a:xfrm>
            <a:off x="1333361" y="1971023"/>
            <a:ext cx="5439353" cy="3194321"/>
          </a:xfrm>
          <a:prstGeom prst="rect">
            <a:avLst/>
          </a:prstGeom>
        </p:spPr>
      </p:pic>
      <p:sp>
        <p:nvSpPr>
          <p:cNvPr id="2" name="矩形 1">
            <a:extLst>
              <a:ext uri="{FF2B5EF4-FFF2-40B4-BE49-F238E27FC236}">
                <a16:creationId xmlns:a16="http://schemas.microsoft.com/office/drawing/2014/main" id="{4196E7F1-B9BD-4CAE-9465-5B0333E95DCF}"/>
              </a:ext>
            </a:extLst>
          </p:cNvPr>
          <p:cNvSpPr/>
          <p:nvPr/>
        </p:nvSpPr>
        <p:spPr>
          <a:xfrm>
            <a:off x="6772714" y="3058697"/>
            <a:ext cx="4572000" cy="738664"/>
          </a:xfrm>
          <a:prstGeom prst="rect">
            <a:avLst/>
          </a:prstGeom>
        </p:spPr>
        <p:txBody>
          <a:bodyPr>
            <a:spAutoFit/>
          </a:bodyPr>
          <a:lstStyle/>
          <a:p>
            <a:pPr lvl="1"/>
            <a:r>
              <a:rPr lang="zh-TW" altLang="en-US" dirty="0">
                <a:latin typeface="微軟正黑體" panose="020B0604030504040204" pitchFamily="34" charset="-120"/>
                <a:ea typeface="微軟正黑體" panose="020B0604030504040204" pitchFamily="34" charset="-120"/>
              </a:rPr>
              <a:t>黑線表示回歸線</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藍線是 </a:t>
            </a:r>
            <a:r>
              <a:rPr lang="en-US" altLang="zh-TW" dirty="0">
                <a:latin typeface="微軟正黑體" panose="020B0604030504040204" pitchFamily="34" charset="-120"/>
                <a:ea typeface="微軟正黑體" panose="020B0604030504040204" pitchFamily="34" charset="-120"/>
              </a:rPr>
              <a:t>95% </a:t>
            </a:r>
            <a:r>
              <a:rPr lang="zh-TW" altLang="en-US" dirty="0">
                <a:latin typeface="微軟正黑體" panose="020B0604030504040204" pitchFamily="34" charset="-120"/>
                <a:ea typeface="微軟正黑體" panose="020B0604030504040204" pitchFamily="34" charset="-120"/>
              </a:rPr>
              <a:t>的信賴區間</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紅線是 </a:t>
            </a:r>
            <a:r>
              <a:rPr lang="en-US" altLang="zh-TW" dirty="0">
                <a:latin typeface="微軟正黑體" panose="020B0604030504040204" pitchFamily="34" charset="-120"/>
                <a:ea typeface="微軟正黑體" panose="020B0604030504040204" pitchFamily="34" charset="-120"/>
              </a:rPr>
              <a:t>95% </a:t>
            </a:r>
            <a:r>
              <a:rPr lang="zh-TW" altLang="en-US" dirty="0">
                <a:latin typeface="微軟正黑體" panose="020B0604030504040204" pitchFamily="34" charset="-120"/>
                <a:ea typeface="微軟正黑體" panose="020B0604030504040204" pitchFamily="34" charset="-120"/>
              </a:rPr>
              <a:t>的預測帶。</a:t>
            </a:r>
          </a:p>
        </p:txBody>
      </p:sp>
      <p:sp>
        <p:nvSpPr>
          <p:cNvPr id="5" name="矩形 4">
            <a:extLst>
              <a:ext uri="{FF2B5EF4-FFF2-40B4-BE49-F238E27FC236}">
                <a16:creationId xmlns:a16="http://schemas.microsoft.com/office/drawing/2014/main" id="{3AF84137-FB49-43BC-89DE-FF51FD242759}"/>
              </a:ext>
            </a:extLst>
          </p:cNvPr>
          <p:cNvSpPr/>
          <p:nvPr/>
        </p:nvSpPr>
        <p:spPr>
          <a:xfrm>
            <a:off x="293683" y="2951558"/>
            <a:ext cx="4572000" cy="1754326"/>
          </a:xfrm>
          <a:prstGeom prst="rect">
            <a:avLst/>
          </a:prstGeom>
        </p:spPr>
        <p:txBody>
          <a:bodyPr>
            <a:spAutoFit/>
          </a:bodyPr>
          <a:lstStyle/>
          <a:p>
            <a:pPr lvl="1"/>
            <a:r>
              <a:rPr lang="zh-TW" altLang="en-US" sz="1800" dirty="0">
                <a:latin typeface="微軟正黑體" panose="020B0604030504040204" pitchFamily="34" charset="-120"/>
                <a:ea typeface="微軟正黑體" panose="020B0604030504040204" pitchFamily="34" charset="-120"/>
              </a:rPr>
              <a:t>二元警報</a:t>
            </a:r>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似然警報</a:t>
            </a:r>
            <a:endParaRPr lang="en-US" altLang="zh-TW"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499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用戶對自動化的信任隨著時間的推移都呈現出穩定的趨勢，因此提出了一個信任隨時間演變的模型，信任隨著系統體驗收斂到值 </a:t>
            </a:r>
            <a:r>
              <a:rPr lang="en-US" altLang="zh-TW" dirty="0">
                <a:latin typeface="微軟正黑體" panose="020B0604030504040204" pitchFamily="34" charset="-120"/>
                <a:ea typeface="微軟正黑體" panose="020B0604030504040204" pitchFamily="34" charset="-120"/>
              </a:rPr>
              <a:t>Trust (∞)</a:t>
            </a:r>
            <a:r>
              <a:rPr lang="zh-TW" altLang="en-US" dirty="0">
                <a:latin typeface="微軟正黑體" panose="020B0604030504040204" pitchFamily="34" charset="-120"/>
                <a:ea typeface="微軟正黑體" panose="020B0604030504040204" pitchFamily="34" charset="-120"/>
              </a:rPr>
              <a:t> 。</a:t>
            </a:r>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62C57730-133D-442F-BEB1-81C134086DF9}"/>
              </a:ext>
            </a:extLst>
          </p:cNvPr>
          <p:cNvPicPr>
            <a:picLocks noChangeAspect="1"/>
          </p:cNvPicPr>
          <p:nvPr/>
        </p:nvPicPr>
        <p:blipFill>
          <a:blip r:embed="rId3"/>
          <a:stretch>
            <a:fillRect/>
          </a:stretch>
        </p:blipFill>
        <p:spPr>
          <a:xfrm>
            <a:off x="1017129" y="2974496"/>
            <a:ext cx="3591426" cy="914528"/>
          </a:xfrm>
          <a:prstGeom prst="rect">
            <a:avLst/>
          </a:prstGeom>
        </p:spPr>
      </p:pic>
      <p:sp>
        <p:nvSpPr>
          <p:cNvPr id="2" name="矩形 1">
            <a:extLst>
              <a:ext uri="{FF2B5EF4-FFF2-40B4-BE49-F238E27FC236}">
                <a16:creationId xmlns:a16="http://schemas.microsoft.com/office/drawing/2014/main" id="{461131F6-A169-4A0D-9177-7DDD435A917A}"/>
              </a:ext>
            </a:extLst>
          </p:cNvPr>
          <p:cNvSpPr/>
          <p:nvPr/>
        </p:nvSpPr>
        <p:spPr>
          <a:xfrm>
            <a:off x="5723886" y="3387413"/>
            <a:ext cx="4572000" cy="954107"/>
          </a:xfrm>
          <a:prstGeom prst="rect">
            <a:avLst/>
          </a:prstGeom>
        </p:spPr>
        <p:txBody>
          <a:bodyPr>
            <a:spAutoFit/>
          </a:bodyPr>
          <a:lstStyle/>
          <a:p>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對應於時間（自動化經驗）</a:t>
            </a:r>
            <a:endParaRPr lang="en-US" altLang="zh-TW" dirty="0">
              <a:latin typeface="微軟正黑體" panose="020B0604030504040204" pitchFamily="34" charset="-120"/>
              <a:ea typeface="微軟正黑體" panose="020B0604030504040204" pitchFamily="34" charset="-120"/>
            </a:endParaRPr>
          </a:p>
          <a:p>
            <a:r>
              <a:rPr lang="el-GR" altLang="zh-TW" dirty="0">
                <a:latin typeface="微軟正黑體" panose="020B0604030504040204" pitchFamily="34" charset="-120"/>
                <a:ea typeface="微軟正黑體" panose="020B0604030504040204" pitchFamily="34" charset="-120"/>
              </a:rPr>
              <a:t> τ</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對應於系統的“時間常數”</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G </a:t>
            </a:r>
            <a:r>
              <a:rPr lang="zh-TW" altLang="en-US" dirty="0">
                <a:latin typeface="微軟正黑體" panose="020B0604030504040204" pitchFamily="34" charset="-120"/>
                <a:ea typeface="微軟正黑體" panose="020B0604030504040204" pitchFamily="34" charset="-120"/>
              </a:rPr>
              <a:t>對應於系統增益</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u(t) </a:t>
            </a:r>
            <a:r>
              <a:rPr lang="zh-TW" altLang="en-US" dirty="0">
                <a:latin typeface="微軟正黑體" panose="020B0604030504040204" pitchFamily="34" charset="-120"/>
                <a:ea typeface="微軟正黑體" panose="020B0604030504040204" pitchFamily="34" charset="-120"/>
              </a:rPr>
              <a:t>對應於單位輸入。 </a:t>
            </a:r>
          </a:p>
        </p:txBody>
      </p:sp>
      <p:sp>
        <p:nvSpPr>
          <p:cNvPr id="4" name="文字方塊 3">
            <a:extLst>
              <a:ext uri="{FF2B5EF4-FFF2-40B4-BE49-F238E27FC236}">
                <a16:creationId xmlns:a16="http://schemas.microsoft.com/office/drawing/2014/main" id="{9054E5A2-E423-40AA-87E4-27ABD920F593}"/>
              </a:ext>
            </a:extLst>
          </p:cNvPr>
          <p:cNvSpPr txBox="1"/>
          <p:nvPr/>
        </p:nvSpPr>
        <p:spPr>
          <a:xfrm>
            <a:off x="-2174" y="3710577"/>
            <a:ext cx="923276" cy="30777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微分</a:t>
            </a:r>
          </a:p>
        </p:txBody>
      </p:sp>
      <p:pic>
        <p:nvPicPr>
          <p:cNvPr id="24" name="圖片 23">
            <a:extLst>
              <a:ext uri="{FF2B5EF4-FFF2-40B4-BE49-F238E27FC236}">
                <a16:creationId xmlns:a16="http://schemas.microsoft.com/office/drawing/2014/main" id="{841A4836-6CC6-45B3-86BB-8F27775483AD}"/>
              </a:ext>
            </a:extLst>
          </p:cNvPr>
          <p:cNvPicPr>
            <a:picLocks noChangeAspect="1"/>
          </p:cNvPicPr>
          <p:nvPr/>
        </p:nvPicPr>
        <p:blipFill>
          <a:blip r:embed="rId4"/>
          <a:stretch>
            <a:fillRect/>
          </a:stretch>
        </p:blipFill>
        <p:spPr>
          <a:xfrm>
            <a:off x="921102" y="4087050"/>
            <a:ext cx="4305901" cy="819264"/>
          </a:xfrm>
          <a:prstGeom prst="rect">
            <a:avLst/>
          </a:prstGeom>
        </p:spPr>
      </p:pic>
      <p:sp>
        <p:nvSpPr>
          <p:cNvPr id="5" name="箭號: 弧形右彎 4">
            <a:extLst>
              <a:ext uri="{FF2B5EF4-FFF2-40B4-BE49-F238E27FC236}">
                <a16:creationId xmlns:a16="http://schemas.microsoft.com/office/drawing/2014/main" id="{87E97A63-9BCE-4BD2-8D08-CCE7702A5CB0}"/>
              </a:ext>
            </a:extLst>
          </p:cNvPr>
          <p:cNvSpPr/>
          <p:nvPr/>
        </p:nvSpPr>
        <p:spPr>
          <a:xfrm rot="21060089">
            <a:off x="544667" y="3496889"/>
            <a:ext cx="414405" cy="9076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85451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100" smtClean="0"/>
              <a:t>27</a:t>
            </a:fld>
            <a:endParaRPr lang="en" sz="1100"/>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 </a:t>
            </a:r>
            <a:r>
              <a:rPr lang="en-US" altLang="zh-TW" dirty="0" err="1">
                <a:latin typeface="微軟正黑體" panose="020B0604030504040204" pitchFamily="34" charset="-120"/>
                <a:ea typeface="微軟正黑體" panose="020B0604030504040204" pitchFamily="34" charset="-120"/>
              </a:rPr>
              <a:t>Matlab</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的非線性最小二乘法進行曲線擬合，並使用第一次交互期間的平均信任水平估計初始信任。</a:t>
            </a:r>
          </a:p>
        </p:txBody>
      </p:sp>
      <p:pic>
        <p:nvPicPr>
          <p:cNvPr id="21" name="圖片 20">
            <a:extLst>
              <a:ext uri="{FF2B5EF4-FFF2-40B4-BE49-F238E27FC236}">
                <a16:creationId xmlns:a16="http://schemas.microsoft.com/office/drawing/2014/main" id="{37C7DB96-7ED4-4E14-89E3-9F078569FA36}"/>
              </a:ext>
            </a:extLst>
          </p:cNvPr>
          <p:cNvPicPr>
            <a:picLocks noChangeAspect="1"/>
          </p:cNvPicPr>
          <p:nvPr/>
        </p:nvPicPr>
        <p:blipFill>
          <a:blip r:embed="rId3"/>
          <a:stretch>
            <a:fillRect/>
          </a:stretch>
        </p:blipFill>
        <p:spPr>
          <a:xfrm>
            <a:off x="1418595" y="2644819"/>
            <a:ext cx="3826264" cy="2437472"/>
          </a:xfrm>
          <a:prstGeom prst="rect">
            <a:avLst/>
          </a:prstGeom>
        </p:spPr>
      </p:pic>
      <p:sp>
        <p:nvSpPr>
          <p:cNvPr id="24" name="矩形 23">
            <a:extLst>
              <a:ext uri="{FF2B5EF4-FFF2-40B4-BE49-F238E27FC236}">
                <a16:creationId xmlns:a16="http://schemas.microsoft.com/office/drawing/2014/main" id="{9A8A5C76-271F-4EA7-B675-2C3565BD67FD}"/>
              </a:ext>
            </a:extLst>
          </p:cNvPr>
          <p:cNvSpPr/>
          <p:nvPr/>
        </p:nvSpPr>
        <p:spPr>
          <a:xfrm>
            <a:off x="293683" y="2951558"/>
            <a:ext cx="4572000" cy="1754326"/>
          </a:xfrm>
          <a:prstGeom prst="rect">
            <a:avLst/>
          </a:prstGeom>
        </p:spPr>
        <p:txBody>
          <a:bodyPr>
            <a:spAutoFit/>
          </a:bodyPr>
          <a:lstStyle/>
          <a:p>
            <a:pPr lvl="1"/>
            <a:r>
              <a:rPr lang="zh-TW" altLang="en-US" sz="1800" dirty="0">
                <a:latin typeface="微軟正黑體" panose="020B0604030504040204" pitchFamily="34" charset="-120"/>
                <a:ea typeface="微軟正黑體" panose="020B0604030504040204" pitchFamily="34" charset="-120"/>
              </a:rPr>
              <a:t>二元警報</a:t>
            </a:r>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endParaRPr lang="en-US" altLang="zh-TW" sz="1800" dirty="0">
              <a:latin typeface="微軟正黑體" panose="020B0604030504040204" pitchFamily="34" charset="-120"/>
              <a:ea typeface="微軟正黑體" panose="020B0604030504040204" pitchFamily="34" charset="-120"/>
            </a:endParaRPr>
          </a:p>
          <a:p>
            <a:pPr lvl="1"/>
            <a:r>
              <a:rPr lang="zh-TW" altLang="en-US" sz="1800" dirty="0">
                <a:latin typeface="微軟正黑體" panose="020B0604030504040204" pitchFamily="34" charset="-120"/>
                <a:ea typeface="微軟正黑體" panose="020B0604030504040204" pitchFamily="34" charset="-120"/>
              </a:rPr>
              <a:t>似然警報</a:t>
            </a:r>
            <a:endParaRPr lang="en-US" altLang="zh-TW" sz="1800" dirty="0">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BE2D98D6-46E4-493F-B19A-B9D025768382}"/>
              </a:ext>
            </a:extLst>
          </p:cNvPr>
          <p:cNvSpPr txBox="1"/>
          <p:nvPr/>
        </p:nvSpPr>
        <p:spPr>
          <a:xfrm>
            <a:off x="5244859" y="4138423"/>
            <a:ext cx="2373141" cy="830997"/>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似然警報因</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 預期系統是專家</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而導致信任下降</a:t>
            </a:r>
          </a:p>
        </p:txBody>
      </p:sp>
    </p:spTree>
    <p:extLst>
      <p:ext uri="{BB962C8B-B14F-4D97-AF65-F5344CB8AC3E}">
        <p14:creationId xmlns:p14="http://schemas.microsoft.com/office/powerpoint/2010/main" val="336855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每條曲線的擬合優度使用“調整後的 </a:t>
            </a:r>
            <a:r>
              <a:rPr lang="en-US" altLang="zh-TW" dirty="0">
                <a:latin typeface="微軟正黑體" panose="020B0604030504040204" pitchFamily="34" charset="-120"/>
                <a:ea typeface="微軟正黑體" panose="020B0604030504040204" pitchFamily="34" charset="-120"/>
              </a:rPr>
              <a:t>R </a:t>
            </a:r>
            <a:r>
              <a:rPr lang="zh-TW" altLang="en-US" dirty="0">
                <a:latin typeface="微軟正黑體" panose="020B0604030504040204" pitchFamily="34" charset="-120"/>
                <a:ea typeface="微軟正黑體" panose="020B0604030504040204" pitchFamily="34" charset="-120"/>
              </a:rPr>
              <a:t>平方”進行量化，並列在表 </a:t>
            </a:r>
            <a:r>
              <a:rPr lang="en-US" altLang="zh-TW" dirty="0">
                <a:latin typeface="微軟正黑體" panose="020B0604030504040204" pitchFamily="34" charset="-120"/>
                <a:ea typeface="微軟正黑體" panose="020B0604030504040204" pitchFamily="34" charset="-120"/>
              </a:rPr>
              <a:t>4 </a:t>
            </a:r>
            <a:r>
              <a:rPr lang="zh-TW" altLang="en-US" dirty="0">
                <a:latin typeface="微軟正黑體" panose="020B0604030504040204" pitchFamily="34" charset="-120"/>
                <a:ea typeface="微軟正黑體" panose="020B0604030504040204" pitchFamily="34" charset="-120"/>
              </a:rPr>
              <a:t>中，其中還包括時間常數的估計值和估計的漸近信任值。</a:t>
            </a:r>
          </a:p>
        </p:txBody>
      </p:sp>
      <p:pic>
        <p:nvPicPr>
          <p:cNvPr id="21" name="圖片 20">
            <a:extLst>
              <a:ext uri="{FF2B5EF4-FFF2-40B4-BE49-F238E27FC236}">
                <a16:creationId xmlns:a16="http://schemas.microsoft.com/office/drawing/2014/main" id="{475DF4F3-FB63-400D-8EB6-0872EC65C722}"/>
              </a:ext>
            </a:extLst>
          </p:cNvPr>
          <p:cNvPicPr>
            <a:picLocks noChangeAspect="1"/>
          </p:cNvPicPr>
          <p:nvPr/>
        </p:nvPicPr>
        <p:blipFill>
          <a:blip r:embed="rId3"/>
          <a:stretch>
            <a:fillRect/>
          </a:stretch>
        </p:blipFill>
        <p:spPr>
          <a:xfrm>
            <a:off x="1971883" y="2442659"/>
            <a:ext cx="4100792" cy="2509441"/>
          </a:xfrm>
          <a:prstGeom prst="rect">
            <a:avLst/>
          </a:prstGeom>
        </p:spPr>
      </p:pic>
      <p:sp>
        <p:nvSpPr>
          <p:cNvPr id="2" name="矩形 1">
            <a:extLst>
              <a:ext uri="{FF2B5EF4-FFF2-40B4-BE49-F238E27FC236}">
                <a16:creationId xmlns:a16="http://schemas.microsoft.com/office/drawing/2014/main" id="{BA5ADB43-6653-4648-9B55-9BC949E8C10B}"/>
              </a:ext>
            </a:extLst>
          </p:cNvPr>
          <p:cNvSpPr/>
          <p:nvPr/>
        </p:nvSpPr>
        <p:spPr>
          <a:xfrm>
            <a:off x="3200522" y="4794300"/>
            <a:ext cx="1210588" cy="261610"/>
          </a:xfrm>
          <a:prstGeom prst="rect">
            <a:avLst/>
          </a:prstGeom>
        </p:spPr>
        <p:txBody>
          <a:bodyPr wrap="none">
            <a:spAutoFit/>
          </a:bodyPr>
          <a:lstStyle/>
          <a:p>
            <a:r>
              <a:rPr lang="zh-TW" altLang="en-US" sz="1100" dirty="0">
                <a:solidFill>
                  <a:srgbClr val="FF0000"/>
                </a:solidFill>
                <a:latin typeface="微軟正黑體" panose="020B0604030504040204" pitchFamily="34" charset="-120"/>
                <a:ea typeface="微軟正黑體" panose="020B0604030504040204" pitchFamily="34" charset="-120"/>
              </a:rPr>
              <a:t>調整後的 R 平方</a:t>
            </a:r>
          </a:p>
        </p:txBody>
      </p:sp>
      <p:sp>
        <p:nvSpPr>
          <p:cNvPr id="4" name="矩形 3">
            <a:extLst>
              <a:ext uri="{FF2B5EF4-FFF2-40B4-BE49-F238E27FC236}">
                <a16:creationId xmlns:a16="http://schemas.microsoft.com/office/drawing/2014/main" id="{5D93D99F-BD14-40B6-A3AC-AB9EFC177B0B}"/>
              </a:ext>
            </a:extLst>
          </p:cNvPr>
          <p:cNvSpPr/>
          <p:nvPr/>
        </p:nvSpPr>
        <p:spPr>
          <a:xfrm>
            <a:off x="4373010" y="4781558"/>
            <a:ext cx="1031051" cy="261610"/>
          </a:xfrm>
          <a:prstGeom prst="rect">
            <a:avLst/>
          </a:prstGeom>
        </p:spPr>
        <p:txBody>
          <a:bodyPr wrap="none">
            <a:spAutoFit/>
          </a:bodyPr>
          <a:lstStyle/>
          <a:p>
            <a:r>
              <a:rPr lang="zh-TW" altLang="en-US" sz="1100" dirty="0">
                <a:solidFill>
                  <a:srgbClr val="FF0000"/>
                </a:solidFill>
                <a:latin typeface="微軟正黑體" panose="020B0604030504040204" pitchFamily="34" charset="-120"/>
                <a:ea typeface="微軟正黑體" panose="020B0604030504040204" pitchFamily="34" charset="-120"/>
              </a:rPr>
              <a:t>估計時間常數</a:t>
            </a:r>
          </a:p>
        </p:txBody>
      </p:sp>
    </p:spTree>
    <p:extLst>
      <p:ext uri="{BB962C8B-B14F-4D97-AF65-F5344CB8AC3E}">
        <p14:creationId xmlns:p14="http://schemas.microsoft.com/office/powerpoint/2010/main" val="84646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使用兩個檢定分析自動化透明度對信任的影響</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(I)</a:t>
            </a:r>
            <a:r>
              <a:rPr lang="zh-TW" altLang="en-US" dirty="0">
                <a:latin typeface="微軟正黑體" panose="020B0604030504040204" pitchFamily="34" charset="-120"/>
                <a:ea typeface="微軟正黑體" panose="020B0604030504040204" pitchFamily="34" charset="-120"/>
              </a:rPr>
              <a:t>成對樣本 </a:t>
            </a:r>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檢定來比較高和低之間似然警報的差異。</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獨立樣本 </a:t>
            </a:r>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檢定，以比較</a:t>
            </a:r>
            <a:r>
              <a:rPr lang="en-US" altLang="zh-TW" dirty="0">
                <a:latin typeface="微軟正黑體" panose="020B0604030504040204" pitchFamily="34" charset="-120"/>
                <a:ea typeface="微軟正黑體" panose="020B0604030504040204" pitchFamily="34" charset="-120"/>
              </a:rPr>
              <a:t>:</a:t>
            </a:r>
          </a:p>
          <a:p>
            <a:pPr lvl="2"/>
            <a:r>
              <a:rPr lang="zh-TW" altLang="en-US" dirty="0">
                <a:latin typeface="微軟正黑體" panose="020B0604030504040204" pitchFamily="34" charset="-120"/>
                <a:ea typeface="微軟正黑體" panose="020B0604030504040204" pitchFamily="34" charset="-120"/>
              </a:rPr>
              <a:t>二元警報和</a:t>
            </a:r>
            <a:r>
              <a:rPr lang="zh-TW" altLang="en-US" dirty="0">
                <a:highlight>
                  <a:srgbClr val="FFFF00"/>
                </a:highlight>
                <a:latin typeface="微軟正黑體" panose="020B0604030504040204" pitchFamily="34" charset="-120"/>
                <a:ea typeface="微軟正黑體" panose="020B0604030504040204" pitchFamily="34" charset="-120"/>
              </a:rPr>
              <a:t>高</a:t>
            </a:r>
            <a:r>
              <a:rPr lang="zh-TW" altLang="en-US" dirty="0">
                <a:latin typeface="微軟正黑體" panose="020B0604030504040204" pitchFamily="34" charset="-120"/>
                <a:ea typeface="微軟正黑體" panose="020B0604030504040204" pitchFamily="34" charset="-120"/>
              </a:rPr>
              <a:t>似然警報之間的差異。</a:t>
            </a:r>
            <a:endParaRPr lang="en-US" altLang="zh-TW" dirty="0">
              <a:latin typeface="微軟正黑體" panose="020B0604030504040204" pitchFamily="34" charset="-120"/>
              <a:ea typeface="微軟正黑體" panose="020B0604030504040204" pitchFamily="34" charset="-120"/>
            </a:endParaRPr>
          </a:p>
          <a:p>
            <a:pPr lvl="2"/>
            <a:r>
              <a:rPr lang="zh-TW" altLang="en-US" dirty="0">
                <a:latin typeface="微軟正黑體" panose="020B0604030504040204" pitchFamily="34" charset="-120"/>
                <a:ea typeface="微軟正黑體" panose="020B0604030504040204" pitchFamily="34" charset="-120"/>
              </a:rPr>
              <a:t>二元警報和</a:t>
            </a:r>
            <a:r>
              <a:rPr lang="zh-TW" altLang="en-US" dirty="0">
                <a:highlight>
                  <a:srgbClr val="FFFF00"/>
                </a:highlight>
                <a:latin typeface="微軟正黑體" panose="020B0604030504040204" pitchFamily="34" charset="-120"/>
                <a:ea typeface="微軟正黑體" panose="020B0604030504040204" pitchFamily="34" charset="-120"/>
              </a:rPr>
              <a:t>低</a:t>
            </a:r>
            <a:r>
              <a:rPr lang="zh-TW" altLang="en-US" dirty="0">
                <a:latin typeface="微軟正黑體" panose="020B0604030504040204" pitchFamily="34" charset="-120"/>
                <a:ea typeface="微軟正黑體" panose="020B0604030504040204" pitchFamily="34" charset="-120"/>
              </a:rPr>
              <a:t>似然警報之間的差異。</a:t>
            </a:r>
          </a:p>
        </p:txBody>
      </p:sp>
      <p:sp>
        <p:nvSpPr>
          <p:cNvPr id="21" name="文字方塊 20">
            <a:extLst>
              <a:ext uri="{FF2B5EF4-FFF2-40B4-BE49-F238E27FC236}">
                <a16:creationId xmlns:a16="http://schemas.microsoft.com/office/drawing/2014/main" id="{8C46F839-5C0E-4A89-94BB-062AB1F3D47B}"/>
              </a:ext>
            </a:extLst>
          </p:cNvPr>
          <p:cNvSpPr txBox="1"/>
          <p:nvPr/>
        </p:nvSpPr>
        <p:spPr>
          <a:xfrm>
            <a:off x="5962940" y="4640822"/>
            <a:ext cx="3745302" cy="523220"/>
          </a:xfrm>
          <a:prstGeom prst="rect">
            <a:avLst/>
          </a:prstGeom>
          <a:noFill/>
        </p:spPr>
        <p:txBody>
          <a:bodyPr wrap="square" rtlCol="0">
            <a:spAutoFit/>
          </a:bodyPr>
          <a:lstStyle/>
          <a:p>
            <a:r>
              <a:rPr lang="zh-TW" altLang="en-US" dirty="0">
                <a:solidFill>
                  <a:srgbClr val="FF0000"/>
                </a:solidFill>
              </a:rPr>
              <a:t>高似然</a:t>
            </a:r>
            <a:r>
              <a:rPr lang="en-US" altLang="zh-TW" dirty="0">
                <a:solidFill>
                  <a:srgbClr val="FF0000"/>
                </a:solidFill>
              </a:rPr>
              <a:t>:90%</a:t>
            </a:r>
          </a:p>
          <a:p>
            <a:r>
              <a:rPr lang="zh-TW" altLang="en-US" dirty="0">
                <a:solidFill>
                  <a:srgbClr val="FF0000"/>
                </a:solidFill>
              </a:rPr>
              <a:t>低似然</a:t>
            </a:r>
            <a:r>
              <a:rPr lang="en-US" altLang="zh-TW" dirty="0">
                <a:solidFill>
                  <a:srgbClr val="FF0000"/>
                </a:solidFill>
              </a:rPr>
              <a:t>:70%</a:t>
            </a:r>
            <a:endParaRPr lang="zh-TW" altLang="en-US" dirty="0">
              <a:solidFill>
                <a:srgbClr val="FF0000"/>
              </a:solidFill>
            </a:endParaRPr>
          </a:p>
        </p:txBody>
      </p:sp>
    </p:spTree>
    <p:extLst>
      <p:ext uri="{BB962C8B-B14F-4D97-AF65-F5344CB8AC3E}">
        <p14:creationId xmlns:p14="http://schemas.microsoft.com/office/powerpoint/2010/main" val="250273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在任務執行過程中使用機器人協助人類正在迅速增長，可應用於</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城市搜索和救援 </a:t>
            </a:r>
            <a:r>
              <a:rPr lang="en-US" altLang="zh-TW" sz="1600" dirty="0">
                <a:latin typeface="微軟正黑體" panose="020B0604030504040204" pitchFamily="34" charset="-120"/>
                <a:ea typeface="微軟正黑體" panose="020B0604030504040204" pitchFamily="34" charset="-120"/>
              </a:rPr>
              <a:t>(USAR) (Murphy, 2004)</a:t>
            </a:r>
          </a:p>
          <a:p>
            <a:pPr lvl="1"/>
            <a:r>
              <a:rPr lang="zh-TW" altLang="en-US" sz="1600" dirty="0">
                <a:latin typeface="微軟正黑體" panose="020B0604030504040204" pitchFamily="34" charset="-120"/>
                <a:ea typeface="微軟正黑體" panose="020B0604030504040204" pitchFamily="34" charset="-120"/>
              </a:rPr>
              <a:t>邊境巡邏</a:t>
            </a:r>
            <a:r>
              <a:rPr lang="en-US" altLang="zh-TW" sz="1600" dirty="0">
                <a:latin typeface="微軟正黑體" panose="020B0604030504040204" pitchFamily="34" charset="-120"/>
                <a:ea typeface="微軟正黑體" panose="020B0604030504040204" pitchFamily="34" charset="-120"/>
              </a:rPr>
              <a:t>(Girard et al.,2004)</a:t>
            </a:r>
          </a:p>
          <a:p>
            <a:pPr lvl="1"/>
            <a:r>
              <a:rPr lang="zh-TW" altLang="en-US" sz="1600" dirty="0">
                <a:latin typeface="微軟正黑體" panose="020B0604030504040204" pitchFamily="34" charset="-120"/>
                <a:ea typeface="微軟正黑體" panose="020B0604030504040204" pitchFamily="34" charset="-120"/>
              </a:rPr>
              <a:t>森林火災監測</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Casbeer</a:t>
            </a:r>
            <a:r>
              <a:rPr lang="en-US" altLang="zh-TW" sz="1600" dirty="0">
                <a:latin typeface="微軟正黑體" panose="020B0604030504040204" pitchFamily="34" charset="-120"/>
                <a:ea typeface="微軟正黑體" panose="020B0604030504040204" pitchFamily="34" charset="-120"/>
              </a:rPr>
              <a:t> et al., 2006)</a:t>
            </a:r>
          </a:p>
          <a:p>
            <a:pPr lvl="1"/>
            <a:r>
              <a:rPr lang="zh-TW" altLang="en-US" sz="1600" dirty="0">
                <a:latin typeface="微軟正黑體" panose="020B0604030504040204" pitchFamily="34" charset="-120"/>
                <a:ea typeface="微軟正黑體" panose="020B0604030504040204" pitchFamily="34" charset="-120"/>
              </a:rPr>
              <a:t>軍事服務行動</a:t>
            </a:r>
            <a:r>
              <a:rPr lang="en-US" altLang="zh-TW" sz="1600" dirty="0">
                <a:latin typeface="微軟正黑體" panose="020B0604030504040204" pitchFamily="34" charset="-120"/>
                <a:ea typeface="微軟正黑體" panose="020B0604030504040204" pitchFamily="34" charset="-120"/>
              </a:rPr>
              <a:t>(Chen, 2010,2008)</a:t>
            </a:r>
            <a:r>
              <a:rPr lang="zh-TW" altLang="en-US" sz="1600"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342299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圖 </a:t>
            </a:r>
            <a:r>
              <a:rPr lang="en-US" altLang="zh-TW" dirty="0">
                <a:latin typeface="微軟正黑體" panose="020B0604030504040204" pitchFamily="34" charset="-120"/>
                <a:ea typeface="微軟正黑體" panose="020B0604030504040204" pitchFamily="34" charset="-120"/>
              </a:rPr>
              <a:t>8-11 </a:t>
            </a:r>
            <a:r>
              <a:rPr lang="zh-TW" altLang="en-US" dirty="0">
                <a:latin typeface="微軟正黑體" panose="020B0604030504040204" pitchFamily="34" charset="-120"/>
                <a:ea typeface="微軟正黑體" panose="020B0604030504040204" pitchFamily="34" charset="-120"/>
              </a:rPr>
              <a:t>描述了命中、誤報、正確拒絕和未命中的 </a:t>
            </a:r>
            <a:r>
              <a:rPr lang="en-US" altLang="zh-TW" dirty="0" err="1">
                <a:latin typeface="微軟正黑體" panose="020B0604030504040204" pitchFamily="34" charset="-120"/>
                <a:ea typeface="微軟正黑體" panose="020B0604030504040204" pitchFamily="34" charset="-120"/>
              </a:rPr>
              <a:t>Trustt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的瞬時變化。</a:t>
            </a:r>
          </a:p>
        </p:txBody>
      </p:sp>
      <p:sp>
        <p:nvSpPr>
          <p:cNvPr id="2" name="矩形 1">
            <a:extLst>
              <a:ext uri="{FF2B5EF4-FFF2-40B4-BE49-F238E27FC236}">
                <a16:creationId xmlns:a16="http://schemas.microsoft.com/office/drawing/2014/main" id="{D9891C02-0336-43D2-BA53-C67188AC07CA}"/>
              </a:ext>
            </a:extLst>
          </p:cNvPr>
          <p:cNvSpPr/>
          <p:nvPr/>
        </p:nvSpPr>
        <p:spPr>
          <a:xfrm>
            <a:off x="3211397" y="2470772"/>
            <a:ext cx="5722556" cy="2246769"/>
          </a:xfrm>
          <a:prstGeom prst="rect">
            <a:avLst/>
          </a:prstGeom>
        </p:spPr>
        <p:txBody>
          <a:bodyPr wrap="square">
            <a:spAutoFit/>
          </a:bodyPr>
          <a:lstStyle/>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命中時，無顯著差異</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誤警時，</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高似然警報和低似然警報之間存在顯著差異</a:t>
            </a:r>
            <a:r>
              <a:rPr lang="en-US" altLang="zh-TW" dirty="0">
                <a:latin typeface="微軟正黑體" panose="020B0604030504040204" pitchFamily="34" charset="-120"/>
                <a:ea typeface="微軟正黑體" panose="020B0604030504040204" pitchFamily="34" charset="-120"/>
              </a:rPr>
              <a:t>(t(38) = -3.11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&lt; .01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二元警報和低似然警報之間</a:t>
            </a:r>
            <a:r>
              <a:rPr lang="en-US" altLang="zh-TW" dirty="0">
                <a:latin typeface="微軟正黑體" panose="020B0604030504040204" pitchFamily="34" charset="-120"/>
                <a:ea typeface="微軟正黑體" panose="020B0604030504040204" pitchFamily="34" charset="-120"/>
              </a:rPr>
              <a:t>(t(76) = -2.37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.02)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56FA8B8B-7379-422D-9D97-1F515DB4A7BD}"/>
              </a:ext>
            </a:extLst>
          </p:cNvPr>
          <p:cNvPicPr>
            <a:picLocks noChangeAspect="1"/>
          </p:cNvPicPr>
          <p:nvPr/>
        </p:nvPicPr>
        <p:blipFill>
          <a:blip r:embed="rId3"/>
          <a:stretch>
            <a:fillRect/>
          </a:stretch>
        </p:blipFill>
        <p:spPr>
          <a:xfrm>
            <a:off x="546915" y="2197277"/>
            <a:ext cx="2308840" cy="2885014"/>
          </a:xfrm>
          <a:prstGeom prst="rect">
            <a:avLst/>
          </a:prstGeom>
        </p:spPr>
      </p:pic>
    </p:spTree>
    <p:extLst>
      <p:ext uri="{BB962C8B-B14F-4D97-AF65-F5344CB8AC3E}">
        <p14:creationId xmlns:p14="http://schemas.microsoft.com/office/powerpoint/2010/main" val="2363139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圖 </a:t>
            </a:r>
            <a:r>
              <a:rPr lang="en-US" altLang="zh-TW" dirty="0">
                <a:latin typeface="微軟正黑體" panose="020B0604030504040204" pitchFamily="34" charset="-120"/>
                <a:ea typeface="微軟正黑體" panose="020B0604030504040204" pitchFamily="34" charset="-120"/>
              </a:rPr>
              <a:t>8-11 </a:t>
            </a:r>
            <a:r>
              <a:rPr lang="zh-TW" altLang="en-US" dirty="0">
                <a:latin typeface="微軟正黑體" panose="020B0604030504040204" pitchFamily="34" charset="-120"/>
                <a:ea typeface="微軟正黑體" panose="020B0604030504040204" pitchFamily="34" charset="-120"/>
              </a:rPr>
              <a:t>描述了命中、誤報、正確拒絕和未命中的 </a:t>
            </a:r>
            <a:r>
              <a:rPr lang="en-US" altLang="zh-TW" dirty="0" err="1">
                <a:latin typeface="微軟正黑體" panose="020B0604030504040204" pitchFamily="34" charset="-120"/>
                <a:ea typeface="微軟正黑體" panose="020B0604030504040204" pitchFamily="34" charset="-120"/>
              </a:rPr>
              <a:t>Trustt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的瞬時變化。</a:t>
            </a:r>
          </a:p>
        </p:txBody>
      </p:sp>
      <p:sp>
        <p:nvSpPr>
          <p:cNvPr id="4" name="矩形 3">
            <a:extLst>
              <a:ext uri="{FF2B5EF4-FFF2-40B4-BE49-F238E27FC236}">
                <a16:creationId xmlns:a16="http://schemas.microsoft.com/office/drawing/2014/main" id="{A756F1BA-0009-47F2-BEA5-BFFA0E27A318}"/>
              </a:ext>
            </a:extLst>
          </p:cNvPr>
          <p:cNvSpPr/>
          <p:nvPr/>
        </p:nvSpPr>
        <p:spPr>
          <a:xfrm>
            <a:off x="3169172" y="2536112"/>
            <a:ext cx="5807006" cy="2462213"/>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正棄時</a:t>
            </a:r>
            <a:r>
              <a:rPr lang="en-US" altLang="zh-TW"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低似然警報與高似然警報存在顯著差異</a:t>
            </a:r>
            <a:r>
              <a:rPr lang="en-US" altLang="zh-TW" dirty="0">
                <a:latin typeface="微軟正黑體" panose="020B0604030504040204" pitchFamily="34" charset="-120"/>
                <a:ea typeface="微軟正黑體" panose="020B0604030504040204" pitchFamily="34" charset="-120"/>
              </a:rPr>
              <a:t>(t(38) = 2.085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漏失時無顯著差異</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3C3E3D36-91C4-4CDC-B824-09EC1D2F0776}"/>
              </a:ext>
            </a:extLst>
          </p:cNvPr>
          <p:cNvPicPr>
            <a:picLocks noChangeAspect="1"/>
          </p:cNvPicPr>
          <p:nvPr/>
        </p:nvPicPr>
        <p:blipFill>
          <a:blip r:embed="rId3"/>
          <a:stretch>
            <a:fillRect/>
          </a:stretch>
        </p:blipFill>
        <p:spPr>
          <a:xfrm>
            <a:off x="574552" y="2426575"/>
            <a:ext cx="2156723" cy="2571750"/>
          </a:xfrm>
          <a:prstGeom prst="rect">
            <a:avLst/>
          </a:prstGeom>
        </p:spPr>
      </p:pic>
    </p:spTree>
    <p:extLst>
      <p:ext uri="{BB962C8B-B14F-4D97-AF65-F5344CB8AC3E}">
        <p14:creationId xmlns:p14="http://schemas.microsoft.com/office/powerpoint/2010/main" val="3762091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93556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時間 </a:t>
            </a:r>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的信任是根據瞬時交互來評估的，因為</a:t>
            </a:r>
            <a:r>
              <a:rPr lang="en-US" altLang="zh-TW" dirty="0" err="1">
                <a:latin typeface="微軟正黑體" panose="020B0604030504040204" pitchFamily="34" charset="-120"/>
                <a:ea typeface="微軟正黑體" panose="020B0604030504040204" pitchFamily="34" charset="-120"/>
              </a:rPr>
              <a:t>TrustAUTC</a:t>
            </a:r>
            <a:r>
              <a:rPr lang="zh-TW" altLang="en-US" dirty="0">
                <a:latin typeface="微軟正黑體" panose="020B0604030504040204" pitchFamily="34" charset="-120"/>
                <a:ea typeface="微軟正黑體" panose="020B0604030504040204" pitchFamily="34" charset="-120"/>
              </a:rPr>
              <a:t>比</a:t>
            </a:r>
            <a:r>
              <a:rPr lang="en-US" altLang="zh-TW" dirty="0" err="1">
                <a:latin typeface="微軟正黑體" panose="020B0604030504040204" pitchFamily="34" charset="-120"/>
                <a:ea typeface="微軟正黑體" panose="020B0604030504040204" pitchFamily="34" charset="-120"/>
              </a:rPr>
              <a:t>Trustend</a:t>
            </a:r>
            <a:r>
              <a:rPr lang="zh-TW" altLang="en-US" dirty="0">
                <a:latin typeface="微軟正黑體" panose="020B0604030504040204" pitchFamily="34" charset="-120"/>
                <a:ea typeface="微軟正黑體" panose="020B0604030504040204" pitchFamily="34" charset="-120"/>
              </a:rPr>
              <a:t>更好的量化了整體信任。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根據建模型的結果，受測者會隨著與自動化系統進行越多交互後整體信任會越穩定。</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高可靠度時，提高自動化透明度會增加操作員對自動化的信任。</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高似然警報會在自動化成功時產生更大的暫時信任，而在自動化失敗時會導致暫時信任的更大下降。</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latin typeface="微軟正黑體" panose="020B0604030504040204" pitchFamily="34" charset="-120"/>
                <a:ea typeface="微軟正黑體" panose="020B0604030504040204" pitchFamily="34" charset="-120"/>
              </a:rPr>
              <a:t>控制、導航、規劃和感知被納入機器的系統中，目的是減少人類操作員的負荷量和壓力</a:t>
            </a:r>
            <a:r>
              <a:rPr lang="en-US" altLang="zh-TW" sz="1600" dirty="0">
                <a:latin typeface="微軟正黑體" panose="020B0604030504040204" pitchFamily="34" charset="-120"/>
                <a:ea typeface="微軟正黑體" panose="020B0604030504040204" pitchFamily="34" charset="-120"/>
              </a:rPr>
              <a:t>(Pratt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Manzo, 2013)</a:t>
            </a:r>
          </a:p>
          <a:p>
            <a:r>
              <a:rPr lang="zh-TW" altLang="en-US" sz="1600" dirty="0">
                <a:latin typeface="微軟正黑體" panose="020B0604030504040204" pitchFamily="34" charset="-120"/>
                <a:ea typeface="微軟正黑體" panose="020B0604030504040204" pitchFamily="34" charset="-120"/>
              </a:rPr>
              <a:t>操作員的信任與自動化</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機器人技術的實際能力之間是不對等的 </a:t>
            </a:r>
            <a:r>
              <a:rPr lang="en-US" altLang="zh-TW" sz="1600" dirty="0">
                <a:latin typeface="微軟正黑體" panose="020B0604030504040204" pitchFamily="34" charset="-120"/>
                <a:ea typeface="微軟正黑體" panose="020B0604030504040204" pitchFamily="34" charset="-120"/>
              </a:rPr>
              <a:t>(Hoff</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Bashir, 2015; Hancock &amp; Billings, 2016)</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現有的大多數研究都將信任視為一個穩定變量而不是一個動態變量，只有少數例外</a:t>
            </a:r>
            <a:r>
              <a:rPr lang="en-US" altLang="zh-TW" sz="1600" dirty="0">
                <a:latin typeface="微軟正黑體" panose="020B0604030504040204" pitchFamily="34" charset="-120"/>
                <a:ea typeface="微軟正黑體" panose="020B0604030504040204" pitchFamily="34" charset="-120"/>
              </a:rPr>
              <a:t>(Lee</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Moray, 1992,1994; Yang et al., 2016; </a:t>
            </a:r>
            <a:r>
              <a:rPr lang="en-US" altLang="zh-TW" sz="1600" dirty="0" err="1">
                <a:latin typeface="微軟正黑體" panose="020B0604030504040204" pitchFamily="34" charset="-120"/>
                <a:ea typeface="微軟正黑體" panose="020B0604030504040204" pitchFamily="34" charset="-120"/>
              </a:rPr>
              <a:t>Manzey</a:t>
            </a:r>
            <a:r>
              <a:rPr lang="en-US" altLang="zh-TW" sz="1600" dirty="0">
                <a:latin typeface="微軟正黑體" panose="020B0604030504040204" pitchFamily="34" charset="-120"/>
                <a:ea typeface="微軟正黑體" panose="020B0604030504040204" pitchFamily="34" charset="-120"/>
              </a:rPr>
              <a:t> et al., 2012; Desai et al., 2013)</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3095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本研究將信任定義為</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由人類與自動化的整個交互體驗而產生變化</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探討信任受到整體經驗影響</a:t>
            </a:r>
            <a:r>
              <a:rPr lang="en-US" altLang="zh-TW" sz="1800" dirty="0">
                <a:latin typeface="微軟正黑體" panose="020B0604030504040204" pitchFamily="34" charset="-120"/>
                <a:ea typeface="微軟正黑體" panose="020B0604030504040204" pitchFamily="34" charset="-120"/>
              </a:rPr>
              <a:t>:</a:t>
            </a:r>
          </a:p>
          <a:p>
            <a:pPr lvl="1"/>
            <a:r>
              <a:rPr lang="zh-TW" altLang="en-US" sz="1400" dirty="0">
                <a:latin typeface="微軟正黑體" panose="020B0604030504040204" pitchFamily="34" charset="-120"/>
                <a:ea typeface="微軟正黑體" panose="020B0604030504040204" pitchFamily="34" charset="-120"/>
              </a:rPr>
              <a:t>整體信任如何隨著時間的推移而演變和穩定。</a:t>
            </a:r>
            <a:endParaRPr lang="en-US" altLang="zh-TW" sz="14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探討信任與技術瞬間的互動</a:t>
            </a:r>
            <a:r>
              <a:rPr lang="en-US" altLang="zh-TW" sz="1800" dirty="0">
                <a:latin typeface="微軟正黑體" panose="020B0604030504040204" pitchFamily="34" charset="-120"/>
                <a:ea typeface="微軟正黑體" panose="020B0604030504040204" pitchFamily="34" charset="-120"/>
              </a:rPr>
              <a:t>:</a:t>
            </a:r>
          </a:p>
          <a:p>
            <a:pPr lvl="1"/>
            <a:r>
              <a:rPr lang="zh-TW" altLang="en-US" sz="1400" dirty="0">
                <a:latin typeface="微軟正黑體" panose="020B0604030504040204" pitchFamily="34" charset="-120"/>
                <a:ea typeface="微軟正黑體" panose="020B0604030504040204" pitchFamily="34" charset="-120"/>
              </a:rPr>
              <a:t>自動化成功或失敗時對自動化的即時信任如何變化。</a:t>
            </a:r>
            <a:endParaRPr lang="en-US" altLang="zh-TW" sz="14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信任可靠性錯誤校準問題仍然是與各種形式的人機互動熱門的領域</a:t>
            </a:r>
            <a:r>
              <a:rPr lang="en-US" altLang="zh-TW" dirty="0">
                <a:latin typeface="微軟正黑體" panose="020B0604030504040204" pitchFamily="34" charset="-120"/>
                <a:ea typeface="微軟正黑體" panose="020B0604030504040204" pitchFamily="34" charset="-120"/>
              </a:rPr>
              <a:t>(Robinette, 2016; Wang et al., 2016; </a:t>
            </a:r>
            <a:r>
              <a:rPr lang="en-US" altLang="zh-TW" dirty="0" err="1">
                <a:latin typeface="微軟正黑體" panose="020B0604030504040204" pitchFamily="34" charset="-120"/>
                <a:ea typeface="微軟正黑體" panose="020B0604030504040204" pitchFamily="34" charset="-120"/>
              </a:rPr>
              <a:t>Lohani</a:t>
            </a:r>
            <a:r>
              <a:rPr lang="en-US" altLang="zh-TW" dirty="0">
                <a:latin typeface="微軟正黑體" panose="020B0604030504040204" pitchFamily="34" charset="-120"/>
                <a:ea typeface="微軟正黑體" panose="020B0604030504040204" pitchFamily="34" charset="-120"/>
              </a:rPr>
              <a:t> et al., 2016; Bartlett et al., 2015)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Lee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Moray (1994)</a:t>
            </a:r>
            <a:r>
              <a:rPr lang="zh-TW" altLang="en-US" dirty="0">
                <a:latin typeface="微軟正黑體" panose="020B0604030504040204" pitchFamily="34" charset="-120"/>
                <a:ea typeface="微軟正黑體" panose="020B0604030504040204" pitchFamily="34" charset="-120"/>
              </a:rPr>
              <a:t>提出了自動化信任的時間序列模型。將信任 </a:t>
            </a:r>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建模為信任，以 </a:t>
            </a:r>
            <a:r>
              <a:rPr lang="en-US" altLang="zh-TW" dirty="0">
                <a:latin typeface="微軟正黑體" panose="020B0604030504040204" pitchFamily="34" charset="-120"/>
                <a:ea typeface="微軟正黑體" panose="020B0604030504040204" pitchFamily="34" charset="-120"/>
              </a:rPr>
              <a:t>(t-1) </a:t>
            </a:r>
            <a:r>
              <a:rPr lang="zh-TW" altLang="en-US" dirty="0">
                <a:latin typeface="微軟正黑體" panose="020B0604030504040204" pitchFamily="34" charset="-120"/>
                <a:ea typeface="微軟正黑體" panose="020B0604030504040204" pitchFamily="34" charset="-120"/>
              </a:rPr>
              <a:t>和自動控制性能的函數分析了動態信任。</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Yang</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Wickens</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和 </a:t>
            </a:r>
            <a:r>
              <a:rPr lang="en-US" altLang="zh-TW" dirty="0" err="1">
                <a:latin typeface="微軟正黑體" panose="020B0604030504040204" pitchFamily="34" charset="-120"/>
                <a:ea typeface="微軟正黑體" panose="020B0604030504040204" pitchFamily="34" charset="-120"/>
              </a:rPr>
              <a:t>Holtta</a:t>
            </a:r>
            <a:r>
              <a:rPr lang="en-US" altLang="zh-TW" dirty="0">
                <a:latin typeface="微軟正黑體" panose="020B0604030504040204" pitchFamily="34" charset="-120"/>
                <a:ea typeface="微軟正黑體" panose="020B0604030504040204" pitchFamily="34" charset="-120"/>
              </a:rPr>
              <a:t>-Otto(216)</a:t>
            </a:r>
            <a:r>
              <a:rPr lang="zh-TW" altLang="en-US" dirty="0">
                <a:latin typeface="微軟正黑體" panose="020B0604030504040204" pitchFamily="34" charset="-120"/>
                <a:ea typeface="微軟正黑體" panose="020B0604030504040204" pitchFamily="34" charset="-120"/>
              </a:rPr>
              <a:t>研究自動化成功時對信任的瞬時增減量，發現自動化失敗對信任的影響大於成功。</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r>
              <a:rPr lang="en-US" altLang="zh-TW" dirty="0"/>
              <a:t>-</a:t>
            </a:r>
            <a:r>
              <a:rPr lang="zh-TW" altLang="en-US" dirty="0"/>
              <a:t>時間之效應</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Sanchez (2006)</a:t>
            </a:r>
            <a:r>
              <a:rPr lang="zh-TW" altLang="en-US" dirty="0">
                <a:latin typeface="微軟正黑體" panose="020B0604030504040204" pitchFamily="34" charset="-120"/>
                <a:ea typeface="微軟正黑體" panose="020B0604030504040204" pitchFamily="34" charset="-120"/>
              </a:rPr>
              <a:t>表明故障的事件具有顯著的</a:t>
            </a:r>
            <a:r>
              <a:rPr lang="zh-TW" altLang="en-US" b="1" dirty="0">
                <a:latin typeface="微軟正黑體" panose="020B0604030504040204" pitchFamily="34" charset="-120"/>
                <a:ea typeface="微軟正黑體" panose="020B0604030504040204" pitchFamily="34" charset="-120"/>
              </a:rPr>
              <a:t>時近效應</a:t>
            </a:r>
            <a:r>
              <a:rPr lang="en-US" altLang="zh-TW" dirty="0">
                <a:latin typeface="微軟正黑體" panose="020B0604030504040204" pitchFamily="34" charset="-120"/>
                <a:ea typeface="微軟正黑體" panose="020B0604030504040204" pitchFamily="34" charset="-120"/>
              </a:rPr>
              <a:t>(recency effect)</a:t>
            </a:r>
            <a:r>
              <a:rPr lang="zh-TW" altLang="en-US" dirty="0">
                <a:latin typeface="微軟正黑體" panose="020B0604030504040204" pitchFamily="34" charset="-120"/>
                <a:ea typeface="微軟正黑體" panose="020B0604030504040204" pitchFamily="34" charset="-120"/>
              </a:rPr>
              <a:t>：如果自動化失敗集中在實驗的後半部分，參與者對自動化的信任顯著降低。</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Desai</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al.(2012)</a:t>
            </a:r>
            <a:r>
              <a:rPr lang="zh-TW" altLang="en-US" dirty="0">
                <a:latin typeface="微軟正黑體" panose="020B0604030504040204" pitchFamily="34" charset="-120"/>
                <a:ea typeface="微軟正黑體" panose="020B0604030504040204" pitchFamily="34" charset="-120"/>
              </a:rPr>
              <a:t> 表明在交互</a:t>
            </a:r>
            <a:r>
              <a:rPr lang="zh-TW" altLang="en-US" b="1" u="sng" dirty="0">
                <a:latin typeface="微軟正黑體" panose="020B0604030504040204" pitchFamily="34" charset="-120"/>
                <a:ea typeface="微軟正黑體" panose="020B0604030504040204" pitchFamily="34" charset="-120"/>
              </a:rPr>
              <a:t>結束時</a:t>
            </a:r>
            <a:r>
              <a:rPr lang="zh-TW" altLang="en-US" dirty="0">
                <a:latin typeface="微軟正黑體" panose="020B0604030504040204" pitchFamily="34" charset="-120"/>
                <a:ea typeface="微軟正黑體" panose="020B0604030504040204" pitchFamily="34" charset="-120"/>
              </a:rPr>
              <a:t>發生的機器人故障比在交互開始或中間發生的故障對信任的不利影響更大。</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Sanchez(2006)</a:t>
            </a:r>
            <a:r>
              <a:rPr lang="zh-TW" altLang="en-US" dirty="0">
                <a:latin typeface="微軟正黑體" panose="020B0604030504040204" pitchFamily="34" charset="-120"/>
                <a:ea typeface="微軟正黑體" panose="020B0604030504040204" pitchFamily="34" charset="-120"/>
              </a:rPr>
              <a:t>則表示在剛開始交互時的故障對信任產生了更不利的影響。</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5674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r>
              <a:rPr lang="en-US" altLang="zh-TW" dirty="0"/>
              <a:t>-</a:t>
            </a:r>
            <a:r>
              <a:rPr lang="zh-TW" altLang="en-US" dirty="0"/>
              <a:t>提供額外訊息</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自動化透明度已被定義為“讓操作員瞭解系統的意圖、性能、未來計劃和推理能力的界面</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(Mercado</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Wang</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Pynadath</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Hill (2016)</a:t>
            </a:r>
            <a:r>
              <a:rPr lang="zh-TW" altLang="en-US" dirty="0">
                <a:latin typeface="微軟正黑體" panose="020B0604030504040204" pitchFamily="34" charset="-120"/>
                <a:ea typeface="微軟正黑體" panose="020B0604030504040204" pitchFamily="34" charset="-120"/>
              </a:rPr>
              <a:t> 發現提供解釋的機器具有更高的信任度。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似然警報比傳統的二元警報提供了緊急程度的額外訊息 </a:t>
            </a:r>
            <a:r>
              <a:rPr lang="en-US" altLang="zh-TW" dirty="0">
                <a:latin typeface="微軟正黑體" panose="020B0604030504040204" pitchFamily="34" charset="-120"/>
                <a:ea typeface="微軟正黑體" panose="020B0604030504040204" pitchFamily="34" charset="-120"/>
              </a:rPr>
              <a:t>(Sorkin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1988)</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348DFEA4-FEDE-489A-A60C-F305D5A6F5FE}"/>
              </a:ext>
            </a:extLst>
          </p:cNvPr>
          <p:cNvSpPr/>
          <p:nvPr/>
        </p:nvSpPr>
        <p:spPr>
          <a:xfrm>
            <a:off x="3443475" y="3838584"/>
            <a:ext cx="4572000" cy="523220"/>
          </a:xfrm>
          <a:prstGeom prst="rect">
            <a:avLst/>
          </a:prstGeom>
        </p:spPr>
        <p:txBody>
          <a:bodyPr>
            <a:spAutoFit/>
          </a:bodyPr>
          <a:lstStyle/>
          <a:p>
            <a:pPr lvl="1"/>
            <a:r>
              <a:rPr lang="zh-TW" altLang="en-US" dirty="0">
                <a:latin typeface="微軟正黑體" panose="020B0604030504040204" pitchFamily="34" charset="-120"/>
                <a:ea typeface="微軟正黑體" panose="020B0604030504040204" pitchFamily="34" charset="-120"/>
              </a:rPr>
              <a:t>二元警報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危險 </a:t>
            </a:r>
            <a:r>
              <a:rPr lang="en-US" altLang="zh-TW" dirty="0">
                <a:latin typeface="微軟正黑體" panose="020B0604030504040204" pitchFamily="34" charset="-120"/>
                <a:ea typeface="微軟正黑體" panose="020B0604030504040204" pitchFamily="34" charset="-120"/>
              </a:rPr>
              <a:t>&amp;</a:t>
            </a:r>
            <a:r>
              <a:rPr lang="zh-TW" altLang="en-US" dirty="0">
                <a:latin typeface="微軟正黑體" panose="020B0604030504040204" pitchFamily="34" charset="-120"/>
                <a:ea typeface="微軟正黑體" panose="020B0604030504040204" pitchFamily="34" charset="-120"/>
              </a:rPr>
              <a:t> 安全</a:t>
            </a:r>
            <a:r>
              <a:rPr lang="en-US" altLang="zh-TW"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似然警報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危險、警告、安全 </a:t>
            </a:r>
            <a:r>
              <a:rPr lang="en-US" altLang="zh-TW" dirty="0">
                <a:latin typeface="微軟正黑體" panose="020B0604030504040204" pitchFamily="34" charset="-120"/>
                <a:ea typeface="微軟正黑體" panose="020B0604030504040204" pitchFamily="34" charset="-120"/>
              </a:rPr>
              <a:t>&amp;</a:t>
            </a:r>
            <a:r>
              <a:rPr lang="zh-TW" altLang="en-US" dirty="0">
                <a:latin typeface="微軟正黑體" panose="020B0604030504040204" pitchFamily="34" charset="-120"/>
                <a:ea typeface="微軟正黑體" panose="020B0604030504040204" pitchFamily="34" charset="-120"/>
              </a:rPr>
              <a:t> 可能安全</a:t>
            </a:r>
            <a:r>
              <a:rPr lang="en-US" altLang="zh-TW"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5003887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2805</Words>
  <Application>Microsoft Office PowerPoint</Application>
  <PresentationFormat>如螢幕大小 (16:9)</PresentationFormat>
  <Paragraphs>260</Paragraphs>
  <Slides>34</Slides>
  <Notes>33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34</vt:i4>
      </vt:variant>
    </vt:vector>
  </HeadingPairs>
  <TitlesOfParts>
    <vt:vector size="44" baseType="lpstr">
      <vt:lpstr>新細明體</vt:lpstr>
      <vt:lpstr>微軟正黑體</vt:lpstr>
      <vt:lpstr>Arvo</vt:lpstr>
      <vt:lpstr>Roboto Condensed Light</vt:lpstr>
      <vt:lpstr>Arial</vt:lpstr>
      <vt:lpstr>Cambria Math</vt:lpstr>
      <vt:lpstr>Franklin Gothic Book</vt:lpstr>
      <vt:lpstr>宋体</vt:lpstr>
      <vt:lpstr>Roboto Condensed</vt:lpstr>
      <vt:lpstr>Salerio template</vt:lpstr>
      <vt:lpstr>評估使用著經驗和系統透明度對自動化信任的影響</vt:lpstr>
      <vt:lpstr>背景動機及目的</vt:lpstr>
      <vt:lpstr>1-1 背景動機</vt:lpstr>
      <vt:lpstr>1-1 背景動機</vt:lpstr>
      <vt:lpstr>1-2 目的</vt:lpstr>
      <vt:lpstr>文獻探討</vt:lpstr>
      <vt:lpstr>2.相關文獻</vt:lpstr>
      <vt:lpstr>2.相關文獻-時間之效應</vt:lpstr>
      <vt:lpstr>2.相關文獻-提供額外訊息</vt:lpstr>
      <vt:lpstr>2.相關文獻</vt:lpstr>
      <vt:lpstr>方法</vt:lpstr>
      <vt:lpstr>3-1 受測者</vt:lpstr>
      <vt:lpstr>3-2 儀器設備</vt:lpstr>
      <vt:lpstr>3-3 受測者工作</vt:lpstr>
      <vt:lpstr>3-4 實驗設計</vt:lpstr>
      <vt:lpstr>3-4 實驗設計</vt:lpstr>
      <vt:lpstr>PowerPoint 簡報</vt:lpstr>
      <vt:lpstr>3-4 實驗設計</vt:lpstr>
      <vt:lpstr>結果</vt:lpstr>
      <vt:lpstr>4. 結果</vt:lpstr>
      <vt:lpstr>4. 結果</vt:lpstr>
      <vt:lpstr>4. 結果</vt:lpstr>
      <vt:lpstr>4. 結果</vt:lpstr>
      <vt:lpstr>4. 結果</vt:lpstr>
      <vt:lpstr>4. 結果</vt:lpstr>
      <vt:lpstr>4. 結果</vt:lpstr>
      <vt:lpstr>4. 結果</vt:lpstr>
      <vt:lpstr>4. 結果</vt:lpstr>
      <vt:lpstr>4. 結果</vt:lpstr>
      <vt:lpstr>4. 結果</vt:lpstr>
      <vt:lpstr>4. 結果</vt:lpstr>
      <vt:lpstr>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88</cp:revision>
  <dcterms:modified xsi:type="dcterms:W3CDTF">2022-10-13T07:31:40Z</dcterms:modified>
</cp:coreProperties>
</file>